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335" r:id="rId3"/>
    <p:sldId id="357" r:id="rId4"/>
    <p:sldId id="360" r:id="rId5"/>
    <p:sldId id="361" r:id="rId6"/>
    <p:sldId id="362" r:id="rId7"/>
    <p:sldId id="366" r:id="rId8"/>
    <p:sldId id="369" r:id="rId9"/>
    <p:sldId id="367" r:id="rId10"/>
    <p:sldId id="368" r:id="rId11"/>
    <p:sldId id="371" r:id="rId12"/>
    <p:sldId id="370" r:id="rId13"/>
    <p:sldId id="372" r:id="rId14"/>
    <p:sldId id="373" r:id="rId15"/>
    <p:sldId id="374" r:id="rId16"/>
    <p:sldId id="363" r:id="rId17"/>
    <p:sldId id="364" r:id="rId18"/>
    <p:sldId id="365" r:id="rId19"/>
    <p:sldId id="375" r:id="rId20"/>
    <p:sldId id="376" r:id="rId21"/>
    <p:sldId id="377" r:id="rId22"/>
    <p:sldId id="378" r:id="rId23"/>
    <p:sldId id="3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p:restoredTop sz="96220"/>
  </p:normalViewPr>
  <p:slideViewPr>
    <p:cSldViewPr snapToGrid="0">
      <p:cViewPr varScale="1">
        <p:scale>
          <a:sx n="138" d="100"/>
          <a:sy n="138" d="100"/>
        </p:scale>
        <p:origin x="1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3/27/25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3/27/25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3/27/25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3/27/25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3/27/25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3/27/25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emf"/></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81.png"/><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3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200.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NULL"/><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1.png"/><Relationship Id="rId12" Type="http://schemas.openxmlformats.org/officeDocument/2006/relationships/image" Target="../media/image18.emf"/><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7.emf"/><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Time Dependent Perturbation Theory</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EBBF1-2E1C-FB3A-4AF2-D9278A3A137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C0A5B7E-4C4A-EA65-47BB-ABD19A90BFA1}"/>
              </a:ext>
            </a:extLst>
          </p:cNvPr>
          <p:cNvSpPr txBox="1">
            <a:spLocks/>
          </p:cNvSpPr>
          <p:nvPr/>
        </p:nvSpPr>
        <p:spPr>
          <a:xfrm>
            <a:off x="360217" y="0"/>
            <a:ext cx="11102439" cy="1338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Complex Analysis refresher 2.</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7CF0F4-D2F3-996C-A876-3915208643FF}"/>
                  </a:ext>
                </a:extLst>
              </p:cNvPr>
              <p:cNvSpPr txBox="1"/>
              <p:nvPr/>
            </p:nvSpPr>
            <p:spPr>
              <a:xfrm>
                <a:off x="360217" y="1154277"/>
                <a:ext cx="11417934" cy="369332"/>
              </a:xfrm>
              <a:prstGeom prst="rect">
                <a:avLst/>
              </a:prstGeom>
              <a:noFill/>
            </p:spPr>
            <p:txBody>
              <a:bodyPr wrap="none" rtlCol="0">
                <a:spAutoFit/>
              </a:bodyPr>
              <a:lstStyle/>
              <a:p>
                <a:r>
                  <a:rPr lang="en-US" b="1" dirty="0"/>
                  <a:t>Cauchy-Riemann Formula: </a:t>
                </a:r>
                <a:r>
                  <a:rPr lang="en-US" dirty="0"/>
                  <a:t> Let U be an open subset of the complex plane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 and suppose the closed disk D defined as </a:t>
                </a:r>
              </a:p>
            </p:txBody>
          </p:sp>
        </mc:Choice>
        <mc:Fallback xmlns="">
          <p:sp>
            <p:nvSpPr>
              <p:cNvPr id="4" name="TextBox 3">
                <a:extLst>
                  <a:ext uri="{FF2B5EF4-FFF2-40B4-BE49-F238E27FC236}">
                    <a16:creationId xmlns:a16="http://schemas.microsoft.com/office/drawing/2014/main" id="{807CF0F4-D2F3-996C-A876-3915208643FF}"/>
                  </a:ext>
                </a:extLst>
              </p:cNvPr>
              <p:cNvSpPr txBox="1">
                <a:spLocks noRot="1" noChangeAspect="1" noMove="1" noResize="1" noEditPoints="1" noAdjustHandles="1" noChangeArrowheads="1" noChangeShapeType="1" noTextEdit="1"/>
              </p:cNvSpPr>
              <p:nvPr/>
            </p:nvSpPr>
            <p:spPr>
              <a:xfrm>
                <a:off x="360217" y="1154277"/>
                <a:ext cx="11417934" cy="369332"/>
              </a:xfrm>
              <a:prstGeom prst="rect">
                <a:avLst/>
              </a:prstGeom>
              <a:blipFill>
                <a:blip r:embed="rId2"/>
                <a:stretch>
                  <a:fillRect l="-444" t="-6452" b="-22581"/>
                </a:stretch>
              </a:blipFill>
            </p:spPr>
            <p:txBody>
              <a:bodyPr/>
              <a:lstStyle/>
              <a:p>
                <a:r>
                  <a:rPr lang="en-US">
                    <a:noFill/>
                  </a:rPr>
                  <a:t> </a:t>
                </a:r>
              </a:p>
            </p:txBody>
          </p:sp>
        </mc:Fallback>
      </mc:AlternateContent>
      <p:pic>
        <p:nvPicPr>
          <p:cNvPr id="5" name="Picture 4" descr="A black and white math equation&#10;&#10;AI-generated content may be incorrect.">
            <a:extLst>
              <a:ext uri="{FF2B5EF4-FFF2-40B4-BE49-F238E27FC236}">
                <a16:creationId xmlns:a16="http://schemas.microsoft.com/office/drawing/2014/main" id="{D5EB7981-B52C-58B6-28FE-4156F251D5D7}"/>
              </a:ext>
            </a:extLst>
          </p:cNvPr>
          <p:cNvPicPr>
            <a:picLocks noChangeAspect="1"/>
          </p:cNvPicPr>
          <p:nvPr/>
        </p:nvPicPr>
        <p:blipFill>
          <a:blip r:embed="rId3"/>
          <a:stretch>
            <a:fillRect/>
          </a:stretch>
        </p:blipFill>
        <p:spPr>
          <a:xfrm>
            <a:off x="4372414" y="1608424"/>
            <a:ext cx="2552700" cy="5461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935F3C-4195-0DFA-9C93-5AF4BF37ADC7}"/>
                  </a:ext>
                </a:extLst>
              </p:cNvPr>
              <p:cNvSpPr txBox="1"/>
              <p:nvPr/>
            </p:nvSpPr>
            <p:spPr>
              <a:xfrm>
                <a:off x="360217" y="2239339"/>
                <a:ext cx="11362662" cy="3416320"/>
              </a:xfrm>
              <a:prstGeom prst="rect">
                <a:avLst/>
              </a:prstGeom>
              <a:noFill/>
            </p:spPr>
            <p:txBody>
              <a:bodyPr wrap="none" rtlCol="0">
                <a:spAutoFit/>
              </a:bodyPr>
              <a:lstStyle/>
              <a:p>
                <a:r>
                  <a:rPr lang="en-US" dirty="0"/>
                  <a:t>is completely contained in U. Let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ℂ</m:t>
                    </m:r>
                  </m:oMath>
                </a14:m>
                <a:r>
                  <a:rPr lang="en-US" dirty="0"/>
                  <a:t> be complex differentiable in a neighborhood of each point in U and let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be </a:t>
                </a:r>
              </a:p>
              <a:p>
                <a:r>
                  <a:rPr lang="en-US" dirty="0"/>
                  <a:t>the circle oriented counterclockwise forming the boundary of D.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Then for every </a:t>
                </a:r>
                <a14:m>
                  <m:oMath xmlns:m="http://schemas.openxmlformats.org/officeDocument/2006/math">
                    <m:r>
                      <a:rPr lang="en-US" i="1" dirty="0" smtClean="0">
                        <a:latin typeface="Cambria Math" panose="02040503050406030204" pitchFamily="18" charset="0"/>
                      </a:rPr>
                      <m:t>𝑎</m:t>
                    </m:r>
                  </m:oMath>
                </a14:m>
                <a:r>
                  <a:rPr lang="en-US" dirty="0"/>
                  <a:t> in the interior of D</a:t>
                </a:r>
              </a:p>
            </p:txBody>
          </p:sp>
        </mc:Choice>
        <mc:Fallback xmlns="">
          <p:sp>
            <p:nvSpPr>
              <p:cNvPr id="9" name="TextBox 8">
                <a:extLst>
                  <a:ext uri="{FF2B5EF4-FFF2-40B4-BE49-F238E27FC236}">
                    <a16:creationId xmlns:a16="http://schemas.microsoft.com/office/drawing/2014/main" id="{FD935F3C-4195-0DFA-9C93-5AF4BF37ADC7}"/>
                  </a:ext>
                </a:extLst>
              </p:cNvPr>
              <p:cNvSpPr txBox="1">
                <a:spLocks noRot="1" noChangeAspect="1" noMove="1" noResize="1" noEditPoints="1" noAdjustHandles="1" noChangeArrowheads="1" noChangeShapeType="1" noTextEdit="1"/>
              </p:cNvSpPr>
              <p:nvPr/>
            </p:nvSpPr>
            <p:spPr>
              <a:xfrm>
                <a:off x="360217" y="2239339"/>
                <a:ext cx="11362662" cy="3416320"/>
              </a:xfrm>
              <a:prstGeom prst="rect">
                <a:avLst/>
              </a:prstGeom>
              <a:blipFill>
                <a:blip r:embed="rId4"/>
                <a:stretch>
                  <a:fillRect l="-446" t="-741" b="-2222"/>
                </a:stretch>
              </a:blipFill>
            </p:spPr>
            <p:txBody>
              <a:bodyPr/>
              <a:lstStyle/>
              <a:p>
                <a:r>
                  <a:rPr lang="en-US">
                    <a:noFill/>
                  </a:rPr>
                  <a:t> </a:t>
                </a:r>
              </a:p>
            </p:txBody>
          </p:sp>
        </mc:Fallback>
      </mc:AlternateContent>
      <p:pic>
        <p:nvPicPr>
          <p:cNvPr id="12" name="Picture 11" descr="A group of math symbols&#10;&#10;AI-generated content may be incorrect.">
            <a:extLst>
              <a:ext uri="{FF2B5EF4-FFF2-40B4-BE49-F238E27FC236}">
                <a16:creationId xmlns:a16="http://schemas.microsoft.com/office/drawing/2014/main" id="{BE79CD8B-7D9C-7980-DB0A-1FF4A26A476B}"/>
              </a:ext>
            </a:extLst>
          </p:cNvPr>
          <p:cNvPicPr>
            <a:picLocks noChangeAspect="1"/>
          </p:cNvPicPr>
          <p:nvPr/>
        </p:nvPicPr>
        <p:blipFill>
          <a:blip r:embed="rId5"/>
          <a:stretch>
            <a:fillRect/>
          </a:stretch>
        </p:blipFill>
        <p:spPr>
          <a:xfrm>
            <a:off x="4721825" y="5454875"/>
            <a:ext cx="2514600" cy="838200"/>
          </a:xfrm>
          <a:prstGeom prst="rect">
            <a:avLst/>
          </a:prstGeom>
        </p:spPr>
      </p:pic>
      <p:grpSp>
        <p:nvGrpSpPr>
          <p:cNvPr id="26" name="Group 25">
            <a:extLst>
              <a:ext uri="{FF2B5EF4-FFF2-40B4-BE49-F238E27FC236}">
                <a16:creationId xmlns:a16="http://schemas.microsoft.com/office/drawing/2014/main" id="{4C84EEDC-1EFE-1234-52C3-570D9D0C4932}"/>
              </a:ext>
            </a:extLst>
          </p:cNvPr>
          <p:cNvGrpSpPr/>
          <p:nvPr/>
        </p:nvGrpSpPr>
        <p:grpSpPr>
          <a:xfrm>
            <a:off x="4989401" y="2944368"/>
            <a:ext cx="2213197" cy="1947672"/>
            <a:chOff x="4160493" y="4690872"/>
            <a:chExt cx="2213197" cy="1947672"/>
          </a:xfrm>
        </p:grpSpPr>
        <p:pic>
          <p:nvPicPr>
            <p:cNvPr id="16" name="Picture 15">
              <a:extLst>
                <a:ext uri="{FF2B5EF4-FFF2-40B4-BE49-F238E27FC236}">
                  <a16:creationId xmlns:a16="http://schemas.microsoft.com/office/drawing/2014/main" id="{C27F720B-18A8-9346-91E3-CA959AFA8208}"/>
                </a:ext>
              </a:extLst>
            </p:cNvPr>
            <p:cNvPicPr>
              <a:picLocks noChangeAspect="1"/>
            </p:cNvPicPr>
            <p:nvPr/>
          </p:nvPicPr>
          <p:blipFill>
            <a:blip r:embed="rId6"/>
            <a:stretch>
              <a:fillRect/>
            </a:stretch>
          </p:blipFill>
          <p:spPr>
            <a:xfrm>
              <a:off x="5049901" y="5594100"/>
              <a:ext cx="178054" cy="141215"/>
            </a:xfrm>
            <a:prstGeom prst="rect">
              <a:avLst/>
            </a:prstGeom>
          </p:spPr>
        </p:pic>
        <p:sp>
          <p:nvSpPr>
            <p:cNvPr id="17" name="Oval 16">
              <a:extLst>
                <a:ext uri="{FF2B5EF4-FFF2-40B4-BE49-F238E27FC236}">
                  <a16:creationId xmlns:a16="http://schemas.microsoft.com/office/drawing/2014/main" id="{A7F6B02F-E50E-59AD-2016-08C9949D4447}"/>
                </a:ext>
              </a:extLst>
            </p:cNvPr>
            <p:cNvSpPr/>
            <p:nvPr/>
          </p:nvSpPr>
          <p:spPr>
            <a:xfrm>
              <a:off x="4718304" y="5157216"/>
              <a:ext cx="841248" cy="8382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619502B-4479-4F8A-B4F1-89AC1CE9C15E}"/>
                </a:ext>
              </a:extLst>
            </p:cNvPr>
            <p:cNvCxnSpPr>
              <a:cxnSpLocks/>
            </p:cNvCxnSpPr>
            <p:nvPr/>
          </p:nvCxnSpPr>
          <p:spPr>
            <a:xfrm flipV="1">
              <a:off x="5150217" y="5288345"/>
              <a:ext cx="297426" cy="270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FF730416-C7D0-901A-39AE-7A495ECBB8B5}"/>
                </a:ext>
              </a:extLst>
            </p:cNvPr>
            <p:cNvSpPr/>
            <p:nvPr/>
          </p:nvSpPr>
          <p:spPr>
            <a:xfrm>
              <a:off x="4160493" y="4690872"/>
              <a:ext cx="2039139" cy="1947672"/>
            </a:xfrm>
            <a:custGeom>
              <a:avLst/>
              <a:gdLst>
                <a:gd name="connsiteX0" fmla="*/ 210339 w 2039139"/>
                <a:gd name="connsiteY0" fmla="*/ 365760 h 1947672"/>
                <a:gd name="connsiteX1" fmla="*/ 173763 w 2039139"/>
                <a:gd name="connsiteY1" fmla="*/ 438912 h 1947672"/>
                <a:gd name="connsiteX2" fmla="*/ 109755 w 2039139"/>
                <a:gd name="connsiteY2" fmla="*/ 521208 h 1947672"/>
                <a:gd name="connsiteX3" fmla="*/ 82323 w 2039139"/>
                <a:gd name="connsiteY3" fmla="*/ 557784 h 1947672"/>
                <a:gd name="connsiteX4" fmla="*/ 54891 w 2039139"/>
                <a:gd name="connsiteY4" fmla="*/ 603504 h 1947672"/>
                <a:gd name="connsiteX5" fmla="*/ 18315 w 2039139"/>
                <a:gd name="connsiteY5" fmla="*/ 676656 h 1947672"/>
                <a:gd name="connsiteX6" fmla="*/ 9171 w 2039139"/>
                <a:gd name="connsiteY6" fmla="*/ 722376 h 1947672"/>
                <a:gd name="connsiteX7" fmla="*/ 27 w 2039139"/>
                <a:gd name="connsiteY7" fmla="*/ 749808 h 1947672"/>
                <a:gd name="connsiteX8" fmla="*/ 18315 w 2039139"/>
                <a:gd name="connsiteY8" fmla="*/ 886968 h 1947672"/>
                <a:gd name="connsiteX9" fmla="*/ 54891 w 2039139"/>
                <a:gd name="connsiteY9" fmla="*/ 914400 h 1947672"/>
                <a:gd name="connsiteX10" fmla="*/ 118899 w 2039139"/>
                <a:gd name="connsiteY10" fmla="*/ 950976 h 1947672"/>
                <a:gd name="connsiteX11" fmla="*/ 201195 w 2039139"/>
                <a:gd name="connsiteY11" fmla="*/ 996696 h 1947672"/>
                <a:gd name="connsiteX12" fmla="*/ 219483 w 2039139"/>
                <a:gd name="connsiteY12" fmla="*/ 1024128 h 1947672"/>
                <a:gd name="connsiteX13" fmla="*/ 210339 w 2039139"/>
                <a:gd name="connsiteY13" fmla="*/ 1143000 h 1947672"/>
                <a:gd name="connsiteX14" fmla="*/ 201195 w 2039139"/>
                <a:gd name="connsiteY14" fmla="*/ 1179576 h 1947672"/>
                <a:gd name="connsiteX15" fmla="*/ 182907 w 2039139"/>
                <a:gd name="connsiteY15" fmla="*/ 1207008 h 1947672"/>
                <a:gd name="connsiteX16" fmla="*/ 137187 w 2039139"/>
                <a:gd name="connsiteY16" fmla="*/ 1271016 h 1947672"/>
                <a:gd name="connsiteX17" fmla="*/ 118899 w 2039139"/>
                <a:gd name="connsiteY17" fmla="*/ 1307592 h 1947672"/>
                <a:gd name="connsiteX18" fmla="*/ 64035 w 2039139"/>
                <a:gd name="connsiteY18" fmla="*/ 1389888 h 1947672"/>
                <a:gd name="connsiteX19" fmla="*/ 45747 w 2039139"/>
                <a:gd name="connsiteY19" fmla="*/ 1417320 h 1947672"/>
                <a:gd name="connsiteX20" fmla="*/ 18315 w 2039139"/>
                <a:gd name="connsiteY20" fmla="*/ 1490472 h 1947672"/>
                <a:gd name="connsiteX21" fmla="*/ 27459 w 2039139"/>
                <a:gd name="connsiteY21" fmla="*/ 1609344 h 1947672"/>
                <a:gd name="connsiteX22" fmla="*/ 109755 w 2039139"/>
                <a:gd name="connsiteY22" fmla="*/ 1682496 h 1947672"/>
                <a:gd name="connsiteX23" fmla="*/ 146331 w 2039139"/>
                <a:gd name="connsiteY23" fmla="*/ 1700784 h 1947672"/>
                <a:gd name="connsiteX24" fmla="*/ 173763 w 2039139"/>
                <a:gd name="connsiteY24" fmla="*/ 1719072 h 1947672"/>
                <a:gd name="connsiteX25" fmla="*/ 237771 w 2039139"/>
                <a:gd name="connsiteY25" fmla="*/ 1737360 h 1947672"/>
                <a:gd name="connsiteX26" fmla="*/ 365787 w 2039139"/>
                <a:gd name="connsiteY26" fmla="*/ 1764792 h 1947672"/>
                <a:gd name="connsiteX27" fmla="*/ 502947 w 2039139"/>
                <a:gd name="connsiteY27" fmla="*/ 1792224 h 1947672"/>
                <a:gd name="connsiteX28" fmla="*/ 557811 w 2039139"/>
                <a:gd name="connsiteY28" fmla="*/ 1801368 h 1947672"/>
                <a:gd name="connsiteX29" fmla="*/ 640107 w 2039139"/>
                <a:gd name="connsiteY29" fmla="*/ 1810512 h 1947672"/>
                <a:gd name="connsiteX30" fmla="*/ 786411 w 2039139"/>
                <a:gd name="connsiteY30" fmla="*/ 1837944 h 1947672"/>
                <a:gd name="connsiteX31" fmla="*/ 868707 w 2039139"/>
                <a:gd name="connsiteY31" fmla="*/ 1847088 h 1947672"/>
                <a:gd name="connsiteX32" fmla="*/ 923571 w 2039139"/>
                <a:gd name="connsiteY32" fmla="*/ 1856232 h 1947672"/>
                <a:gd name="connsiteX33" fmla="*/ 969291 w 2039139"/>
                <a:gd name="connsiteY33" fmla="*/ 1874520 h 1947672"/>
                <a:gd name="connsiteX34" fmla="*/ 1015011 w 2039139"/>
                <a:gd name="connsiteY34" fmla="*/ 1883664 h 1947672"/>
                <a:gd name="connsiteX35" fmla="*/ 1051587 w 2039139"/>
                <a:gd name="connsiteY35" fmla="*/ 1901952 h 1947672"/>
                <a:gd name="connsiteX36" fmla="*/ 1088163 w 2039139"/>
                <a:gd name="connsiteY36" fmla="*/ 1911096 h 1947672"/>
                <a:gd name="connsiteX37" fmla="*/ 1143027 w 2039139"/>
                <a:gd name="connsiteY37" fmla="*/ 1929384 h 1947672"/>
                <a:gd name="connsiteX38" fmla="*/ 1207035 w 2039139"/>
                <a:gd name="connsiteY38" fmla="*/ 1938528 h 1947672"/>
                <a:gd name="connsiteX39" fmla="*/ 1243611 w 2039139"/>
                <a:gd name="connsiteY39" fmla="*/ 1947672 h 1947672"/>
                <a:gd name="connsiteX40" fmla="*/ 1408203 w 2039139"/>
                <a:gd name="connsiteY40" fmla="*/ 1938528 h 1947672"/>
                <a:gd name="connsiteX41" fmla="*/ 1472211 w 2039139"/>
                <a:gd name="connsiteY41" fmla="*/ 1920240 h 1947672"/>
                <a:gd name="connsiteX42" fmla="*/ 1517931 w 2039139"/>
                <a:gd name="connsiteY42" fmla="*/ 1901952 h 1947672"/>
                <a:gd name="connsiteX43" fmla="*/ 1600227 w 2039139"/>
                <a:gd name="connsiteY43" fmla="*/ 1847088 h 1947672"/>
                <a:gd name="connsiteX44" fmla="*/ 1700811 w 2039139"/>
                <a:gd name="connsiteY44" fmla="*/ 1755648 h 1947672"/>
                <a:gd name="connsiteX45" fmla="*/ 1783107 w 2039139"/>
                <a:gd name="connsiteY45" fmla="*/ 1636776 h 1947672"/>
                <a:gd name="connsiteX46" fmla="*/ 1792251 w 2039139"/>
                <a:gd name="connsiteY46" fmla="*/ 1600200 h 1947672"/>
                <a:gd name="connsiteX47" fmla="*/ 1801395 w 2039139"/>
                <a:gd name="connsiteY47" fmla="*/ 1435608 h 1947672"/>
                <a:gd name="connsiteX48" fmla="*/ 1828827 w 2039139"/>
                <a:gd name="connsiteY48" fmla="*/ 1389888 h 1947672"/>
                <a:gd name="connsiteX49" fmla="*/ 1911123 w 2039139"/>
                <a:gd name="connsiteY49" fmla="*/ 1298448 h 1947672"/>
                <a:gd name="connsiteX50" fmla="*/ 1920267 w 2039139"/>
                <a:gd name="connsiteY50" fmla="*/ 1271016 h 1947672"/>
                <a:gd name="connsiteX51" fmla="*/ 1975131 w 2039139"/>
                <a:gd name="connsiteY51" fmla="*/ 1188720 h 1947672"/>
                <a:gd name="connsiteX52" fmla="*/ 1984275 w 2039139"/>
                <a:gd name="connsiteY52" fmla="*/ 1152144 h 1947672"/>
                <a:gd name="connsiteX53" fmla="*/ 2020851 w 2039139"/>
                <a:gd name="connsiteY53" fmla="*/ 1069848 h 1947672"/>
                <a:gd name="connsiteX54" fmla="*/ 2029995 w 2039139"/>
                <a:gd name="connsiteY54" fmla="*/ 1024128 h 1947672"/>
                <a:gd name="connsiteX55" fmla="*/ 2039139 w 2039139"/>
                <a:gd name="connsiteY55" fmla="*/ 987552 h 1947672"/>
                <a:gd name="connsiteX56" fmla="*/ 2029995 w 2039139"/>
                <a:gd name="connsiteY56" fmla="*/ 886968 h 1947672"/>
                <a:gd name="connsiteX57" fmla="*/ 2002563 w 2039139"/>
                <a:gd name="connsiteY57" fmla="*/ 832104 h 1947672"/>
                <a:gd name="connsiteX58" fmla="*/ 1938555 w 2039139"/>
                <a:gd name="connsiteY58" fmla="*/ 731520 h 1947672"/>
                <a:gd name="connsiteX59" fmla="*/ 1911123 w 2039139"/>
                <a:gd name="connsiteY59" fmla="*/ 685800 h 1947672"/>
                <a:gd name="connsiteX60" fmla="*/ 1892835 w 2039139"/>
                <a:gd name="connsiteY60" fmla="*/ 658368 h 1947672"/>
                <a:gd name="connsiteX61" fmla="*/ 1828827 w 2039139"/>
                <a:gd name="connsiteY61" fmla="*/ 539496 h 1947672"/>
                <a:gd name="connsiteX62" fmla="*/ 1792251 w 2039139"/>
                <a:gd name="connsiteY62" fmla="*/ 502920 h 1947672"/>
                <a:gd name="connsiteX63" fmla="*/ 1709955 w 2039139"/>
                <a:gd name="connsiteY63" fmla="*/ 411480 h 1947672"/>
                <a:gd name="connsiteX64" fmla="*/ 1673379 w 2039139"/>
                <a:gd name="connsiteY64" fmla="*/ 384048 h 1947672"/>
                <a:gd name="connsiteX65" fmla="*/ 1472211 w 2039139"/>
                <a:gd name="connsiteY65" fmla="*/ 320040 h 1947672"/>
                <a:gd name="connsiteX66" fmla="*/ 1408203 w 2039139"/>
                <a:gd name="connsiteY66" fmla="*/ 310896 h 1947672"/>
                <a:gd name="connsiteX67" fmla="*/ 1316763 w 2039139"/>
                <a:gd name="connsiteY67" fmla="*/ 292608 h 1947672"/>
                <a:gd name="connsiteX68" fmla="*/ 1069875 w 2039139"/>
                <a:gd name="connsiteY68" fmla="*/ 265176 h 1947672"/>
                <a:gd name="connsiteX69" fmla="*/ 1033299 w 2039139"/>
                <a:gd name="connsiteY69" fmla="*/ 256032 h 1947672"/>
                <a:gd name="connsiteX70" fmla="*/ 987579 w 2039139"/>
                <a:gd name="connsiteY70" fmla="*/ 246888 h 1947672"/>
                <a:gd name="connsiteX71" fmla="*/ 960147 w 2039139"/>
                <a:gd name="connsiteY71" fmla="*/ 237744 h 1947672"/>
                <a:gd name="connsiteX72" fmla="*/ 951003 w 2039139"/>
                <a:gd name="connsiteY72" fmla="*/ 73152 h 1947672"/>
                <a:gd name="connsiteX73" fmla="*/ 914427 w 2039139"/>
                <a:gd name="connsiteY73" fmla="*/ 45720 h 1947672"/>
                <a:gd name="connsiteX74" fmla="*/ 841275 w 2039139"/>
                <a:gd name="connsiteY74" fmla="*/ 27432 h 1947672"/>
                <a:gd name="connsiteX75" fmla="*/ 722403 w 2039139"/>
                <a:gd name="connsiteY75" fmla="*/ 9144 h 1947672"/>
                <a:gd name="connsiteX76" fmla="*/ 658395 w 2039139"/>
                <a:gd name="connsiteY76" fmla="*/ 0 h 1947672"/>
                <a:gd name="connsiteX77" fmla="*/ 356643 w 2039139"/>
                <a:gd name="connsiteY77" fmla="*/ 9144 h 1947672"/>
                <a:gd name="connsiteX78" fmla="*/ 329211 w 2039139"/>
                <a:gd name="connsiteY78" fmla="*/ 18288 h 1947672"/>
                <a:gd name="connsiteX79" fmla="*/ 310923 w 2039139"/>
                <a:gd name="connsiteY79" fmla="*/ 45720 h 1947672"/>
                <a:gd name="connsiteX80" fmla="*/ 283491 w 2039139"/>
                <a:gd name="connsiteY80" fmla="*/ 82296 h 1947672"/>
                <a:gd name="connsiteX81" fmla="*/ 265203 w 2039139"/>
                <a:gd name="connsiteY81" fmla="*/ 256032 h 1947672"/>
                <a:gd name="connsiteX82" fmla="*/ 219483 w 2039139"/>
                <a:gd name="connsiteY82" fmla="*/ 301752 h 1947672"/>
                <a:gd name="connsiteX83" fmla="*/ 201195 w 2039139"/>
                <a:gd name="connsiteY83" fmla="*/ 329184 h 1947672"/>
                <a:gd name="connsiteX84" fmla="*/ 210339 w 2039139"/>
                <a:gd name="connsiteY84" fmla="*/ 365760 h 1947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039139" h="1947672">
                  <a:moveTo>
                    <a:pt x="210339" y="365760"/>
                  </a:moveTo>
                  <a:cubicBezTo>
                    <a:pt x="205767" y="384048"/>
                    <a:pt x="188573" y="416024"/>
                    <a:pt x="173763" y="438912"/>
                  </a:cubicBezTo>
                  <a:cubicBezTo>
                    <a:pt x="154884" y="468089"/>
                    <a:pt x="130944" y="493662"/>
                    <a:pt x="109755" y="521208"/>
                  </a:cubicBezTo>
                  <a:cubicBezTo>
                    <a:pt x="100463" y="533288"/>
                    <a:pt x="90164" y="544716"/>
                    <a:pt x="82323" y="557784"/>
                  </a:cubicBezTo>
                  <a:cubicBezTo>
                    <a:pt x="73179" y="573024"/>
                    <a:pt x="62839" y="587608"/>
                    <a:pt x="54891" y="603504"/>
                  </a:cubicBezTo>
                  <a:cubicBezTo>
                    <a:pt x="10152" y="692982"/>
                    <a:pt x="60685" y="613101"/>
                    <a:pt x="18315" y="676656"/>
                  </a:cubicBezTo>
                  <a:cubicBezTo>
                    <a:pt x="15267" y="691896"/>
                    <a:pt x="12940" y="707298"/>
                    <a:pt x="9171" y="722376"/>
                  </a:cubicBezTo>
                  <a:cubicBezTo>
                    <a:pt x="6833" y="731727"/>
                    <a:pt x="-508" y="740184"/>
                    <a:pt x="27" y="749808"/>
                  </a:cubicBezTo>
                  <a:cubicBezTo>
                    <a:pt x="2586" y="795862"/>
                    <a:pt x="3729" y="843210"/>
                    <a:pt x="18315" y="886968"/>
                  </a:cubicBezTo>
                  <a:cubicBezTo>
                    <a:pt x="23134" y="901426"/>
                    <a:pt x="42034" y="906218"/>
                    <a:pt x="54891" y="914400"/>
                  </a:cubicBezTo>
                  <a:cubicBezTo>
                    <a:pt x="75623" y="927593"/>
                    <a:pt x="98167" y="937783"/>
                    <a:pt x="118899" y="950976"/>
                  </a:cubicBezTo>
                  <a:cubicBezTo>
                    <a:pt x="192504" y="997815"/>
                    <a:pt x="115586" y="962453"/>
                    <a:pt x="201195" y="996696"/>
                  </a:cubicBezTo>
                  <a:cubicBezTo>
                    <a:pt x="207291" y="1005840"/>
                    <a:pt x="214568" y="1014298"/>
                    <a:pt x="219483" y="1024128"/>
                  </a:cubicBezTo>
                  <a:cubicBezTo>
                    <a:pt x="240990" y="1067141"/>
                    <a:pt x="222348" y="1086958"/>
                    <a:pt x="210339" y="1143000"/>
                  </a:cubicBezTo>
                  <a:cubicBezTo>
                    <a:pt x="207706" y="1155288"/>
                    <a:pt x="206145" y="1168025"/>
                    <a:pt x="201195" y="1179576"/>
                  </a:cubicBezTo>
                  <a:cubicBezTo>
                    <a:pt x="196866" y="1189677"/>
                    <a:pt x="189295" y="1198065"/>
                    <a:pt x="182907" y="1207008"/>
                  </a:cubicBezTo>
                  <a:cubicBezTo>
                    <a:pt x="168889" y="1226634"/>
                    <a:pt x="149501" y="1249466"/>
                    <a:pt x="137187" y="1271016"/>
                  </a:cubicBezTo>
                  <a:cubicBezTo>
                    <a:pt x="130424" y="1282851"/>
                    <a:pt x="126043" y="1295983"/>
                    <a:pt x="118899" y="1307592"/>
                  </a:cubicBezTo>
                  <a:cubicBezTo>
                    <a:pt x="101620" y="1335670"/>
                    <a:pt x="82323" y="1362456"/>
                    <a:pt x="64035" y="1389888"/>
                  </a:cubicBezTo>
                  <a:cubicBezTo>
                    <a:pt x="57939" y="1399032"/>
                    <a:pt x="49222" y="1406894"/>
                    <a:pt x="45747" y="1417320"/>
                  </a:cubicBezTo>
                  <a:cubicBezTo>
                    <a:pt x="31412" y="1460324"/>
                    <a:pt x="40183" y="1435803"/>
                    <a:pt x="18315" y="1490472"/>
                  </a:cubicBezTo>
                  <a:cubicBezTo>
                    <a:pt x="21363" y="1530096"/>
                    <a:pt x="18357" y="1570659"/>
                    <a:pt x="27459" y="1609344"/>
                  </a:cubicBezTo>
                  <a:cubicBezTo>
                    <a:pt x="34765" y="1640393"/>
                    <a:pt x="90257" y="1670797"/>
                    <a:pt x="109755" y="1682496"/>
                  </a:cubicBezTo>
                  <a:cubicBezTo>
                    <a:pt x="121444" y="1689509"/>
                    <a:pt x="134496" y="1694021"/>
                    <a:pt x="146331" y="1700784"/>
                  </a:cubicBezTo>
                  <a:cubicBezTo>
                    <a:pt x="155873" y="1706236"/>
                    <a:pt x="163559" y="1714991"/>
                    <a:pt x="173763" y="1719072"/>
                  </a:cubicBezTo>
                  <a:cubicBezTo>
                    <a:pt x="194366" y="1727313"/>
                    <a:pt x="216562" y="1730834"/>
                    <a:pt x="237771" y="1737360"/>
                  </a:cubicBezTo>
                  <a:cubicBezTo>
                    <a:pt x="326920" y="1764790"/>
                    <a:pt x="259520" y="1751509"/>
                    <a:pt x="365787" y="1764792"/>
                  </a:cubicBezTo>
                  <a:cubicBezTo>
                    <a:pt x="445198" y="1796556"/>
                    <a:pt x="385377" y="1777528"/>
                    <a:pt x="502947" y="1792224"/>
                  </a:cubicBezTo>
                  <a:cubicBezTo>
                    <a:pt x="521344" y="1794524"/>
                    <a:pt x="539433" y="1798918"/>
                    <a:pt x="557811" y="1801368"/>
                  </a:cubicBezTo>
                  <a:cubicBezTo>
                    <a:pt x="585170" y="1805016"/>
                    <a:pt x="612695" y="1807287"/>
                    <a:pt x="640107" y="1810512"/>
                  </a:cubicBezTo>
                  <a:cubicBezTo>
                    <a:pt x="844473" y="1834555"/>
                    <a:pt x="580720" y="1801646"/>
                    <a:pt x="786411" y="1837944"/>
                  </a:cubicBezTo>
                  <a:cubicBezTo>
                    <a:pt x="813592" y="1842741"/>
                    <a:pt x="841348" y="1843440"/>
                    <a:pt x="868707" y="1847088"/>
                  </a:cubicBezTo>
                  <a:cubicBezTo>
                    <a:pt x="887085" y="1849538"/>
                    <a:pt x="905283" y="1853184"/>
                    <a:pt x="923571" y="1856232"/>
                  </a:cubicBezTo>
                  <a:cubicBezTo>
                    <a:pt x="938811" y="1862328"/>
                    <a:pt x="953569" y="1869803"/>
                    <a:pt x="969291" y="1874520"/>
                  </a:cubicBezTo>
                  <a:cubicBezTo>
                    <a:pt x="984177" y="1878986"/>
                    <a:pt x="1000267" y="1878749"/>
                    <a:pt x="1015011" y="1883664"/>
                  </a:cubicBezTo>
                  <a:cubicBezTo>
                    <a:pt x="1027943" y="1887975"/>
                    <a:pt x="1038824" y="1897166"/>
                    <a:pt x="1051587" y="1901952"/>
                  </a:cubicBezTo>
                  <a:cubicBezTo>
                    <a:pt x="1063354" y="1906365"/>
                    <a:pt x="1076126" y="1907485"/>
                    <a:pt x="1088163" y="1911096"/>
                  </a:cubicBezTo>
                  <a:cubicBezTo>
                    <a:pt x="1106627" y="1916635"/>
                    <a:pt x="1124243" y="1925049"/>
                    <a:pt x="1143027" y="1929384"/>
                  </a:cubicBezTo>
                  <a:cubicBezTo>
                    <a:pt x="1164028" y="1934230"/>
                    <a:pt x="1185830" y="1934673"/>
                    <a:pt x="1207035" y="1938528"/>
                  </a:cubicBezTo>
                  <a:cubicBezTo>
                    <a:pt x="1219400" y="1940776"/>
                    <a:pt x="1231419" y="1944624"/>
                    <a:pt x="1243611" y="1947672"/>
                  </a:cubicBezTo>
                  <a:cubicBezTo>
                    <a:pt x="1298475" y="1944624"/>
                    <a:pt x="1353646" y="1945075"/>
                    <a:pt x="1408203" y="1938528"/>
                  </a:cubicBezTo>
                  <a:cubicBezTo>
                    <a:pt x="1430235" y="1935884"/>
                    <a:pt x="1451160" y="1927257"/>
                    <a:pt x="1472211" y="1920240"/>
                  </a:cubicBezTo>
                  <a:cubicBezTo>
                    <a:pt x="1487783" y="1915049"/>
                    <a:pt x="1503250" y="1909293"/>
                    <a:pt x="1517931" y="1901952"/>
                  </a:cubicBezTo>
                  <a:cubicBezTo>
                    <a:pt x="1547251" y="1887292"/>
                    <a:pt x="1574702" y="1867508"/>
                    <a:pt x="1600227" y="1847088"/>
                  </a:cubicBezTo>
                  <a:cubicBezTo>
                    <a:pt x="1633750" y="1820270"/>
                    <a:pt x="1672569" y="1788596"/>
                    <a:pt x="1700811" y="1755648"/>
                  </a:cubicBezTo>
                  <a:cubicBezTo>
                    <a:pt x="1729110" y="1722632"/>
                    <a:pt x="1766566" y="1680886"/>
                    <a:pt x="1783107" y="1636776"/>
                  </a:cubicBezTo>
                  <a:cubicBezTo>
                    <a:pt x="1787520" y="1625009"/>
                    <a:pt x="1789203" y="1612392"/>
                    <a:pt x="1792251" y="1600200"/>
                  </a:cubicBezTo>
                  <a:cubicBezTo>
                    <a:pt x="1795299" y="1545336"/>
                    <a:pt x="1791980" y="1489744"/>
                    <a:pt x="1801395" y="1435608"/>
                  </a:cubicBezTo>
                  <a:cubicBezTo>
                    <a:pt x="1804440" y="1418098"/>
                    <a:pt x="1818374" y="1404261"/>
                    <a:pt x="1828827" y="1389888"/>
                  </a:cubicBezTo>
                  <a:cubicBezTo>
                    <a:pt x="1859098" y="1348265"/>
                    <a:pt x="1876898" y="1332673"/>
                    <a:pt x="1911123" y="1298448"/>
                  </a:cubicBezTo>
                  <a:cubicBezTo>
                    <a:pt x="1914171" y="1289304"/>
                    <a:pt x="1915159" y="1279190"/>
                    <a:pt x="1920267" y="1271016"/>
                  </a:cubicBezTo>
                  <a:cubicBezTo>
                    <a:pt x="1955978" y="1213878"/>
                    <a:pt x="1954666" y="1243293"/>
                    <a:pt x="1975131" y="1188720"/>
                  </a:cubicBezTo>
                  <a:cubicBezTo>
                    <a:pt x="1979544" y="1176953"/>
                    <a:pt x="1980301" y="1164066"/>
                    <a:pt x="1984275" y="1152144"/>
                  </a:cubicBezTo>
                  <a:cubicBezTo>
                    <a:pt x="1995950" y="1117118"/>
                    <a:pt x="2004918" y="1101714"/>
                    <a:pt x="2020851" y="1069848"/>
                  </a:cubicBezTo>
                  <a:cubicBezTo>
                    <a:pt x="2023899" y="1054608"/>
                    <a:pt x="2026624" y="1039300"/>
                    <a:pt x="2029995" y="1024128"/>
                  </a:cubicBezTo>
                  <a:cubicBezTo>
                    <a:pt x="2032721" y="1011860"/>
                    <a:pt x="2039139" y="1000119"/>
                    <a:pt x="2039139" y="987552"/>
                  </a:cubicBezTo>
                  <a:cubicBezTo>
                    <a:pt x="2039139" y="953886"/>
                    <a:pt x="2037706" y="919739"/>
                    <a:pt x="2029995" y="886968"/>
                  </a:cubicBezTo>
                  <a:cubicBezTo>
                    <a:pt x="2025312" y="867065"/>
                    <a:pt x="2012354" y="850054"/>
                    <a:pt x="2002563" y="832104"/>
                  </a:cubicBezTo>
                  <a:cubicBezTo>
                    <a:pt x="1978235" y="787503"/>
                    <a:pt x="1967165" y="776479"/>
                    <a:pt x="1938555" y="731520"/>
                  </a:cubicBezTo>
                  <a:cubicBezTo>
                    <a:pt x="1929013" y="716526"/>
                    <a:pt x="1920543" y="700871"/>
                    <a:pt x="1911123" y="685800"/>
                  </a:cubicBezTo>
                  <a:cubicBezTo>
                    <a:pt x="1905298" y="676481"/>
                    <a:pt x="1898097" y="668016"/>
                    <a:pt x="1892835" y="658368"/>
                  </a:cubicBezTo>
                  <a:cubicBezTo>
                    <a:pt x="1878999" y="633003"/>
                    <a:pt x="1850279" y="567077"/>
                    <a:pt x="1828827" y="539496"/>
                  </a:cubicBezTo>
                  <a:cubicBezTo>
                    <a:pt x="1818241" y="525886"/>
                    <a:pt x="1803605" y="515896"/>
                    <a:pt x="1792251" y="502920"/>
                  </a:cubicBezTo>
                  <a:cubicBezTo>
                    <a:pt x="1753091" y="458165"/>
                    <a:pt x="1769164" y="455887"/>
                    <a:pt x="1709955" y="411480"/>
                  </a:cubicBezTo>
                  <a:cubicBezTo>
                    <a:pt x="1697763" y="402336"/>
                    <a:pt x="1687168" y="390537"/>
                    <a:pt x="1673379" y="384048"/>
                  </a:cubicBezTo>
                  <a:cubicBezTo>
                    <a:pt x="1595274" y="347293"/>
                    <a:pt x="1551604" y="334926"/>
                    <a:pt x="1472211" y="320040"/>
                  </a:cubicBezTo>
                  <a:cubicBezTo>
                    <a:pt x="1451028" y="316068"/>
                    <a:pt x="1429428" y="314642"/>
                    <a:pt x="1408203" y="310896"/>
                  </a:cubicBezTo>
                  <a:cubicBezTo>
                    <a:pt x="1377592" y="305494"/>
                    <a:pt x="1347634" y="296240"/>
                    <a:pt x="1316763" y="292608"/>
                  </a:cubicBezTo>
                  <a:cubicBezTo>
                    <a:pt x="1130893" y="270741"/>
                    <a:pt x="1213229" y="279511"/>
                    <a:pt x="1069875" y="265176"/>
                  </a:cubicBezTo>
                  <a:cubicBezTo>
                    <a:pt x="1057683" y="262128"/>
                    <a:pt x="1045567" y="258758"/>
                    <a:pt x="1033299" y="256032"/>
                  </a:cubicBezTo>
                  <a:cubicBezTo>
                    <a:pt x="1018127" y="252661"/>
                    <a:pt x="1002657" y="250657"/>
                    <a:pt x="987579" y="246888"/>
                  </a:cubicBezTo>
                  <a:cubicBezTo>
                    <a:pt x="978228" y="244550"/>
                    <a:pt x="969291" y="240792"/>
                    <a:pt x="960147" y="237744"/>
                  </a:cubicBezTo>
                  <a:cubicBezTo>
                    <a:pt x="957099" y="182880"/>
                    <a:pt x="963730" y="126606"/>
                    <a:pt x="951003" y="73152"/>
                  </a:cubicBezTo>
                  <a:cubicBezTo>
                    <a:pt x="947473" y="58326"/>
                    <a:pt x="928495" y="51582"/>
                    <a:pt x="914427" y="45720"/>
                  </a:cubicBezTo>
                  <a:cubicBezTo>
                    <a:pt x="891226" y="36053"/>
                    <a:pt x="865921" y="32361"/>
                    <a:pt x="841275" y="27432"/>
                  </a:cubicBezTo>
                  <a:cubicBezTo>
                    <a:pt x="764456" y="12068"/>
                    <a:pt x="822049" y="22430"/>
                    <a:pt x="722403" y="9144"/>
                  </a:cubicBezTo>
                  <a:lnTo>
                    <a:pt x="658395" y="0"/>
                  </a:lnTo>
                  <a:cubicBezTo>
                    <a:pt x="557811" y="3048"/>
                    <a:pt x="457118" y="3562"/>
                    <a:pt x="356643" y="9144"/>
                  </a:cubicBezTo>
                  <a:cubicBezTo>
                    <a:pt x="347019" y="9679"/>
                    <a:pt x="336737" y="12267"/>
                    <a:pt x="329211" y="18288"/>
                  </a:cubicBezTo>
                  <a:cubicBezTo>
                    <a:pt x="320629" y="25153"/>
                    <a:pt x="317311" y="36777"/>
                    <a:pt x="310923" y="45720"/>
                  </a:cubicBezTo>
                  <a:cubicBezTo>
                    <a:pt x="302065" y="58121"/>
                    <a:pt x="292635" y="70104"/>
                    <a:pt x="283491" y="82296"/>
                  </a:cubicBezTo>
                  <a:cubicBezTo>
                    <a:pt x="253320" y="172808"/>
                    <a:pt x="303209" y="15325"/>
                    <a:pt x="265203" y="256032"/>
                  </a:cubicBezTo>
                  <a:cubicBezTo>
                    <a:pt x="261617" y="278743"/>
                    <a:pt x="235261" y="291233"/>
                    <a:pt x="219483" y="301752"/>
                  </a:cubicBezTo>
                  <a:cubicBezTo>
                    <a:pt x="213387" y="310896"/>
                    <a:pt x="203002" y="318344"/>
                    <a:pt x="201195" y="329184"/>
                  </a:cubicBezTo>
                  <a:cubicBezTo>
                    <a:pt x="199610" y="338691"/>
                    <a:pt x="214911" y="347472"/>
                    <a:pt x="210339" y="365760"/>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55CC8FA-966D-68A7-F887-33BD017555B9}"/>
                </a:ext>
              </a:extLst>
            </p:cNvPr>
            <p:cNvSpPr txBox="1"/>
            <p:nvPr/>
          </p:nvSpPr>
          <p:spPr>
            <a:xfrm>
              <a:off x="6041548" y="6002532"/>
              <a:ext cx="332142" cy="369332"/>
            </a:xfrm>
            <a:prstGeom prst="rect">
              <a:avLst/>
            </a:prstGeom>
            <a:noFill/>
          </p:spPr>
          <p:txBody>
            <a:bodyPr wrap="none" rtlCol="0">
              <a:spAutoFit/>
            </a:bodyPr>
            <a:lstStyle/>
            <a:p>
              <a:r>
                <a:rPr lang="en-US" i="1" dirty="0"/>
                <a:t>U</a:t>
              </a:r>
            </a:p>
          </p:txBody>
        </p:sp>
        <p:pic>
          <p:nvPicPr>
            <p:cNvPr id="23" name="Picture 22">
              <a:extLst>
                <a:ext uri="{FF2B5EF4-FFF2-40B4-BE49-F238E27FC236}">
                  <a16:creationId xmlns:a16="http://schemas.microsoft.com/office/drawing/2014/main" id="{3624E2EF-FE21-D509-8D56-2A73C57BE909}"/>
                </a:ext>
              </a:extLst>
            </p:cNvPr>
            <p:cNvPicPr>
              <a:picLocks noChangeAspect="1"/>
            </p:cNvPicPr>
            <p:nvPr/>
          </p:nvPicPr>
          <p:blipFill>
            <a:blip r:embed="rId7"/>
            <a:stretch>
              <a:fillRect/>
            </a:stretch>
          </p:blipFill>
          <p:spPr>
            <a:xfrm>
              <a:off x="5457952" y="5141626"/>
              <a:ext cx="101600" cy="107950"/>
            </a:xfrm>
            <a:prstGeom prst="rect">
              <a:avLst/>
            </a:prstGeom>
          </p:spPr>
        </p:pic>
        <p:sp>
          <p:nvSpPr>
            <p:cNvPr id="24" name="TextBox 23">
              <a:extLst>
                <a:ext uri="{FF2B5EF4-FFF2-40B4-BE49-F238E27FC236}">
                  <a16:creationId xmlns:a16="http://schemas.microsoft.com/office/drawing/2014/main" id="{534C18B4-0841-01A9-EC0D-FFE481CB9F0A}"/>
                </a:ext>
              </a:extLst>
            </p:cNvPr>
            <p:cNvSpPr txBox="1"/>
            <p:nvPr/>
          </p:nvSpPr>
          <p:spPr>
            <a:xfrm>
              <a:off x="4851713" y="5188553"/>
              <a:ext cx="327334" cy="369332"/>
            </a:xfrm>
            <a:prstGeom prst="rect">
              <a:avLst/>
            </a:prstGeom>
            <a:noFill/>
          </p:spPr>
          <p:txBody>
            <a:bodyPr wrap="none" rtlCol="0">
              <a:spAutoFit/>
            </a:bodyPr>
            <a:lstStyle/>
            <a:p>
              <a:r>
                <a:rPr lang="en-US" dirty="0"/>
                <a:t>D</a:t>
              </a:r>
            </a:p>
          </p:txBody>
        </p:sp>
        <p:pic>
          <p:nvPicPr>
            <p:cNvPr id="25" name="Picture 24">
              <a:extLst>
                <a:ext uri="{FF2B5EF4-FFF2-40B4-BE49-F238E27FC236}">
                  <a16:creationId xmlns:a16="http://schemas.microsoft.com/office/drawing/2014/main" id="{8067F501-81D2-C907-ED6D-AC7E52921177}"/>
                </a:ext>
              </a:extLst>
            </p:cNvPr>
            <p:cNvPicPr>
              <a:picLocks noChangeAspect="1"/>
            </p:cNvPicPr>
            <p:nvPr/>
          </p:nvPicPr>
          <p:blipFill>
            <a:blip r:embed="rId8"/>
            <a:stretch>
              <a:fillRect/>
            </a:stretch>
          </p:blipFill>
          <p:spPr>
            <a:xfrm>
              <a:off x="5457952" y="5914584"/>
              <a:ext cx="123749" cy="154686"/>
            </a:xfrm>
            <a:prstGeom prst="rect">
              <a:avLst/>
            </a:prstGeom>
          </p:spPr>
        </p:pic>
      </p:grpSp>
    </p:spTree>
    <p:extLst>
      <p:ext uri="{BB962C8B-B14F-4D97-AF65-F5344CB8AC3E}">
        <p14:creationId xmlns:p14="http://schemas.microsoft.com/office/powerpoint/2010/main" val="252445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9688-5D61-655E-6F07-9A99438BD28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2294F3C-653C-692F-A4E8-ADA63DD487D7}"/>
              </a:ext>
            </a:extLst>
          </p:cNvPr>
          <p:cNvSpPr txBox="1">
            <a:spLocks/>
          </p:cNvSpPr>
          <p:nvPr/>
        </p:nvSpPr>
        <p:spPr>
          <a:xfrm>
            <a:off x="360217" y="0"/>
            <a:ext cx="11102439" cy="1338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Complex Analysis refresher 3.</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11E5BB3-ECFA-C7E6-2413-20A310D7E1B3}"/>
                  </a:ext>
                </a:extLst>
              </p:cNvPr>
              <p:cNvSpPr txBox="1"/>
              <p:nvPr/>
            </p:nvSpPr>
            <p:spPr>
              <a:xfrm>
                <a:off x="360217" y="1154277"/>
                <a:ext cx="11580543" cy="923330"/>
              </a:xfrm>
              <a:prstGeom prst="rect">
                <a:avLst/>
              </a:prstGeom>
              <a:noFill/>
            </p:spPr>
            <p:txBody>
              <a:bodyPr wrap="none" rtlCol="0">
                <a:spAutoFit/>
              </a:bodyPr>
              <a:lstStyle/>
              <a:p>
                <a:r>
                  <a:rPr lang="en-US" b="1" dirty="0"/>
                  <a:t>Residue: </a:t>
                </a:r>
                <a:r>
                  <a:rPr lang="en-US" dirty="0"/>
                  <a:t>The residue at an isolated singularity </a:t>
                </a:r>
                <a14:m>
                  <m:oMath xmlns:m="http://schemas.openxmlformats.org/officeDocument/2006/math">
                    <m:r>
                      <a:rPr lang="en-US" i="1" dirty="0">
                        <a:latin typeface="Cambria Math" panose="02040503050406030204" pitchFamily="18" charset="0"/>
                      </a:rPr>
                      <m:t>𝑎</m:t>
                    </m:r>
                    <m:r>
                      <a:rPr lang="en-US" b="0" i="0" dirty="0" smtClean="0">
                        <a:latin typeface="Cambria Math" panose="02040503050406030204" pitchFamily="18" charset="0"/>
                      </a:rPr>
                      <m:t>, </m:t>
                    </m:r>
                  </m:oMath>
                </a14:m>
                <a:r>
                  <a:rPr lang="en-US" dirty="0"/>
                  <a:t>denoted as </a:t>
                </a:r>
                <a14:m>
                  <m:oMath xmlns:m="http://schemas.openxmlformats.org/officeDocument/2006/math">
                    <m:r>
                      <a:rPr lang="en-US" i="1" dirty="0">
                        <a:latin typeface="Cambria Math" panose="02040503050406030204" pitchFamily="18" charset="0"/>
                      </a:rPr>
                      <m:t>𝑅𝑒𝑠</m:t>
                    </m:r>
                    <m:r>
                      <a:rPr lang="en-US" i="1" dirty="0">
                        <a:latin typeface="Cambria Math" panose="02040503050406030204" pitchFamily="18" charset="0"/>
                      </a:rPr>
                      <m:t>(</m:t>
                    </m:r>
                    <m:r>
                      <a:rPr lang="en-US" i="1" dirty="0" err="1">
                        <a:latin typeface="Cambria Math" panose="02040503050406030204" pitchFamily="18" charset="0"/>
                      </a:rPr>
                      <m:t>𝑓</m:t>
                    </m:r>
                    <m:r>
                      <a:rPr lang="en-US" i="1" dirty="0" err="1">
                        <a:latin typeface="Cambria Math" panose="02040503050406030204" pitchFamily="18" charset="0"/>
                      </a:rPr>
                      <m:t>,</m:t>
                    </m:r>
                    <m:r>
                      <a:rPr lang="en-US" i="1" dirty="0" err="1">
                        <a:latin typeface="Cambria Math" panose="02040503050406030204" pitchFamily="18" charset="0"/>
                      </a:rPr>
                      <m:t>𝑎</m:t>
                    </m:r>
                    <m:r>
                      <a:rPr lang="en-US" i="1" dirty="0">
                        <a:latin typeface="Cambria Math" panose="02040503050406030204" pitchFamily="18" charset="0"/>
                      </a:rPr>
                      <m:t>)</m:t>
                    </m:r>
                  </m:oMath>
                </a14:m>
                <a:r>
                  <a:rPr lang="en-US" dirty="0"/>
                  <a:t>, of a complex function </a:t>
                </a:r>
                <a14:m>
                  <m:oMath xmlns:m="http://schemas.openxmlformats.org/officeDocument/2006/math">
                    <m:r>
                      <a:rPr lang="en-US" i="1" dirty="0" smtClean="0">
                        <a:latin typeface="Cambria Math" panose="02040503050406030204" pitchFamily="18" charset="0"/>
                      </a:rPr>
                      <m:t>𝑓</m:t>
                    </m:r>
                  </m:oMath>
                </a14:m>
                <a:r>
                  <a:rPr lang="en-US" dirty="0"/>
                  <a:t> that is differentiable in </a:t>
                </a:r>
              </a:p>
              <a:p>
                <a:r>
                  <a:rPr lang="en-US" dirty="0"/>
                  <a:t>its full domain except for a set of isolated points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oMath>
                </a14:m>
                <a:r>
                  <a:rPr lang="en-US" dirty="0"/>
                  <a:t>, (poles of the function), is the unique value </a:t>
                </a:r>
                <a14:m>
                  <m:oMath xmlns:m="http://schemas.openxmlformats.org/officeDocument/2006/math">
                    <m:r>
                      <a:rPr lang="en-US" i="1" dirty="0" smtClean="0">
                        <a:latin typeface="Cambria Math" panose="02040503050406030204" pitchFamily="18" charset="0"/>
                      </a:rPr>
                      <m:t>𝑅</m:t>
                    </m:r>
                  </m:oMath>
                </a14:m>
                <a:r>
                  <a:rPr lang="en-US" dirty="0"/>
                  <a:t> such that the </a:t>
                </a:r>
              </a:p>
              <a:p>
                <a:r>
                  <a:rPr lang="en-US" dirty="0"/>
                  <a:t>integral of</a:t>
                </a:r>
              </a:p>
            </p:txBody>
          </p:sp>
        </mc:Choice>
        <mc:Fallback xmlns="">
          <p:sp>
            <p:nvSpPr>
              <p:cNvPr id="4" name="TextBox 3">
                <a:extLst>
                  <a:ext uri="{FF2B5EF4-FFF2-40B4-BE49-F238E27FC236}">
                    <a16:creationId xmlns:a16="http://schemas.microsoft.com/office/drawing/2014/main" id="{E11E5BB3-ECFA-C7E6-2413-20A310D7E1B3}"/>
                  </a:ext>
                </a:extLst>
              </p:cNvPr>
              <p:cNvSpPr txBox="1">
                <a:spLocks noRot="1" noChangeAspect="1" noMove="1" noResize="1" noEditPoints="1" noAdjustHandles="1" noChangeArrowheads="1" noChangeShapeType="1" noTextEdit="1"/>
              </p:cNvSpPr>
              <p:nvPr/>
            </p:nvSpPr>
            <p:spPr>
              <a:xfrm>
                <a:off x="360217" y="1154277"/>
                <a:ext cx="11580543" cy="923330"/>
              </a:xfrm>
              <a:prstGeom prst="rect">
                <a:avLst/>
              </a:prstGeom>
              <a:blipFill>
                <a:blip r:embed="rId2"/>
                <a:stretch>
                  <a:fillRect l="-438" t="-2703" b="-9459"/>
                </a:stretch>
              </a:blipFill>
            </p:spPr>
            <p:txBody>
              <a:bodyPr/>
              <a:lstStyle/>
              <a:p>
                <a:r>
                  <a:rPr lang="en-US">
                    <a:noFill/>
                  </a:rPr>
                  <a:t> </a:t>
                </a:r>
              </a:p>
            </p:txBody>
          </p:sp>
        </mc:Fallback>
      </mc:AlternateContent>
      <p:pic>
        <p:nvPicPr>
          <p:cNvPr id="5" name="Picture 4" descr="A black and white symbol&#10;&#10;AI-generated content may be incorrect.">
            <a:extLst>
              <a:ext uri="{FF2B5EF4-FFF2-40B4-BE49-F238E27FC236}">
                <a16:creationId xmlns:a16="http://schemas.microsoft.com/office/drawing/2014/main" id="{861BC182-9972-C97E-B925-3B45986DF670}"/>
              </a:ext>
            </a:extLst>
          </p:cNvPr>
          <p:cNvPicPr>
            <a:picLocks noChangeAspect="1"/>
          </p:cNvPicPr>
          <p:nvPr/>
        </p:nvPicPr>
        <p:blipFill>
          <a:blip r:embed="rId3"/>
          <a:stretch>
            <a:fillRect/>
          </a:stretch>
        </p:blipFill>
        <p:spPr>
          <a:xfrm>
            <a:off x="4965286" y="1953493"/>
            <a:ext cx="1892300" cy="393700"/>
          </a:xfrm>
          <a:prstGeom prst="rect">
            <a:avLst/>
          </a:prstGeom>
        </p:spPr>
      </p:pic>
      <p:sp>
        <p:nvSpPr>
          <p:cNvPr id="7" name="TextBox 6">
            <a:extLst>
              <a:ext uri="{FF2B5EF4-FFF2-40B4-BE49-F238E27FC236}">
                <a16:creationId xmlns:a16="http://schemas.microsoft.com/office/drawing/2014/main" id="{B2C22E53-DCF9-A833-8984-1FA6D1088907}"/>
              </a:ext>
            </a:extLst>
          </p:cNvPr>
          <p:cNvSpPr txBox="1"/>
          <p:nvPr/>
        </p:nvSpPr>
        <p:spPr>
          <a:xfrm>
            <a:off x="360217" y="2347193"/>
            <a:ext cx="1036246" cy="369332"/>
          </a:xfrm>
          <a:prstGeom prst="rect">
            <a:avLst/>
          </a:prstGeom>
          <a:noFill/>
        </p:spPr>
        <p:txBody>
          <a:bodyPr wrap="none" rtlCol="0">
            <a:spAutoFit/>
          </a:bodyPr>
          <a:lstStyle/>
          <a:p>
            <a:r>
              <a:rPr lang="en-US" dirty="0"/>
              <a:t>exists in  </a:t>
            </a:r>
          </a:p>
        </p:txBody>
      </p:sp>
      <p:pic>
        <p:nvPicPr>
          <p:cNvPr id="11" name="Picture 10" descr="A black line and a white background&#10;&#10;AI-generated content may be incorrect.">
            <a:extLst>
              <a:ext uri="{FF2B5EF4-FFF2-40B4-BE49-F238E27FC236}">
                <a16:creationId xmlns:a16="http://schemas.microsoft.com/office/drawing/2014/main" id="{A0D4356A-1E55-2224-7230-DFE7D5EC75F0}"/>
              </a:ext>
            </a:extLst>
          </p:cNvPr>
          <p:cNvPicPr>
            <a:picLocks noChangeAspect="1"/>
          </p:cNvPicPr>
          <p:nvPr/>
        </p:nvPicPr>
        <p:blipFill>
          <a:blip r:embed="rId4"/>
          <a:stretch>
            <a:fillRect/>
          </a:stretch>
        </p:blipFill>
        <p:spPr>
          <a:xfrm>
            <a:off x="1331149" y="2386325"/>
            <a:ext cx="1676400" cy="330200"/>
          </a:xfrm>
          <a:prstGeom prst="rect">
            <a:avLst/>
          </a:prstGeom>
        </p:spPr>
      </p:pic>
      <p:pic>
        <p:nvPicPr>
          <p:cNvPr id="13" name="Picture 12" descr="A black symbol with a number and a mathematical formula&#10;&#10;AI-generated content may be incorrect.">
            <a:extLst>
              <a:ext uri="{FF2B5EF4-FFF2-40B4-BE49-F238E27FC236}">
                <a16:creationId xmlns:a16="http://schemas.microsoft.com/office/drawing/2014/main" id="{1D560099-E1DD-0920-45DD-DA64D607F710}"/>
              </a:ext>
            </a:extLst>
          </p:cNvPr>
          <p:cNvPicPr>
            <a:picLocks noChangeAspect="1"/>
          </p:cNvPicPr>
          <p:nvPr/>
        </p:nvPicPr>
        <p:blipFill>
          <a:blip r:embed="rId5"/>
          <a:stretch>
            <a:fillRect/>
          </a:stretch>
        </p:blipFill>
        <p:spPr>
          <a:xfrm>
            <a:off x="722896" y="3764840"/>
            <a:ext cx="2667000" cy="812800"/>
          </a:xfrm>
          <a:prstGeom prst="rect">
            <a:avLst/>
          </a:prstGeom>
        </p:spPr>
      </p:pic>
      <p:pic>
        <p:nvPicPr>
          <p:cNvPr id="15" name="Picture 14" descr="A group of symbols with a circle and a circle&#10;&#10;AI-generated content may be incorrect.">
            <a:extLst>
              <a:ext uri="{FF2B5EF4-FFF2-40B4-BE49-F238E27FC236}">
                <a16:creationId xmlns:a16="http://schemas.microsoft.com/office/drawing/2014/main" id="{39BE9FF1-604A-9CA0-B66E-28E820A65C13}"/>
              </a:ext>
            </a:extLst>
          </p:cNvPr>
          <p:cNvPicPr>
            <a:picLocks noChangeAspect="1"/>
          </p:cNvPicPr>
          <p:nvPr/>
        </p:nvPicPr>
        <p:blipFill>
          <a:blip r:embed="rId6"/>
          <a:stretch>
            <a:fillRect/>
          </a:stretch>
        </p:blipFill>
        <p:spPr>
          <a:xfrm>
            <a:off x="4622800" y="3781462"/>
            <a:ext cx="2946400" cy="736600"/>
          </a:xfrm>
          <a:prstGeom prst="rect">
            <a:avLst/>
          </a:prstGeom>
        </p:spPr>
      </p:pic>
      <p:pic>
        <p:nvPicPr>
          <p:cNvPr id="3074" name="Picture 2">
            <a:extLst>
              <a:ext uri="{FF2B5EF4-FFF2-40B4-BE49-F238E27FC236}">
                <a16:creationId xmlns:a16="http://schemas.microsoft.com/office/drawing/2014/main" id="{6711EA6C-B3A0-6EF5-7132-328E49775D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542" y="3764840"/>
            <a:ext cx="1531132" cy="15311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5FC6B0A-3E38-520D-38B3-9CF30E67A5B5}"/>
                  </a:ext>
                </a:extLst>
              </p:cNvPr>
              <p:cNvSpPr txBox="1"/>
              <p:nvPr/>
            </p:nvSpPr>
            <p:spPr>
              <a:xfrm>
                <a:off x="360217" y="3004458"/>
                <a:ext cx="10779810" cy="646331"/>
              </a:xfrm>
              <a:prstGeom prst="rect">
                <a:avLst/>
              </a:prstGeom>
              <a:noFill/>
            </p:spPr>
            <p:txBody>
              <a:bodyPr wrap="none" rtlCol="0">
                <a:spAutoFit/>
              </a:bodyPr>
              <a:lstStyle/>
              <a:p>
                <a:r>
                  <a:rPr lang="en-US" b="1" dirty="0"/>
                  <a:t>Laurent series</a:t>
                </a:r>
                <a:r>
                  <a:rPr lang="en-US" dirty="0"/>
                  <a:t>. An alternative definition can be given in terms of Laurent series. The Laurent series for a complex </a:t>
                </a:r>
              </a:p>
              <a:p>
                <a:r>
                  <a:rPr lang="en-US"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about an arbitrary point </a:t>
                </a:r>
                <a14:m>
                  <m:oMath xmlns:m="http://schemas.openxmlformats.org/officeDocument/2006/math">
                    <m:r>
                      <a:rPr lang="en-US" i="1" dirty="0" smtClean="0">
                        <a:latin typeface="Cambria Math" panose="02040503050406030204" pitchFamily="18" charset="0"/>
                      </a:rPr>
                      <m:t>𝑐</m:t>
                    </m:r>
                  </m:oMath>
                </a14:m>
                <a:r>
                  <a:rPr lang="en-US" dirty="0"/>
                  <a:t> is given by </a:t>
                </a:r>
              </a:p>
            </p:txBody>
          </p:sp>
        </mc:Choice>
        <mc:Fallback xmlns="">
          <p:sp>
            <p:nvSpPr>
              <p:cNvPr id="16" name="TextBox 15">
                <a:extLst>
                  <a:ext uri="{FF2B5EF4-FFF2-40B4-BE49-F238E27FC236}">
                    <a16:creationId xmlns:a16="http://schemas.microsoft.com/office/drawing/2014/main" id="{85FC6B0A-3E38-520D-38B3-9CF30E67A5B5}"/>
                  </a:ext>
                </a:extLst>
              </p:cNvPr>
              <p:cNvSpPr txBox="1">
                <a:spLocks noRot="1" noChangeAspect="1" noMove="1" noResize="1" noEditPoints="1" noAdjustHandles="1" noChangeArrowheads="1" noChangeShapeType="1" noTextEdit="1"/>
              </p:cNvSpPr>
              <p:nvPr/>
            </p:nvSpPr>
            <p:spPr>
              <a:xfrm>
                <a:off x="360217" y="3004458"/>
                <a:ext cx="10779810" cy="646331"/>
              </a:xfrm>
              <a:prstGeom prst="rect">
                <a:avLst/>
              </a:prstGeom>
              <a:blipFill>
                <a:blip r:embed="rId8"/>
                <a:stretch>
                  <a:fillRect l="-471" t="-3846" b="-15385"/>
                </a:stretch>
              </a:blipFill>
            </p:spPr>
            <p:txBody>
              <a:bodyPr/>
              <a:lstStyle/>
              <a:p>
                <a:r>
                  <a:rPr lang="en-US">
                    <a:noFill/>
                  </a:rPr>
                  <a:t> </a:t>
                </a:r>
              </a:p>
            </p:txBody>
          </p:sp>
        </mc:Fallback>
      </mc:AlternateContent>
      <p:sp>
        <p:nvSpPr>
          <p:cNvPr id="18" name="AutoShape 4" descr="{\displaystyle f(z)}">
            <a:extLst>
              <a:ext uri="{FF2B5EF4-FFF2-40B4-BE49-F238E27FC236}">
                <a16:creationId xmlns:a16="http://schemas.microsoft.com/office/drawing/2014/main" id="{9590435E-BC28-D2A2-F616-35F0A914F49A}"/>
              </a:ext>
            </a:extLst>
          </p:cNvPr>
          <p:cNvSpPr>
            <a:spLocks noChangeAspect="1" noChangeArrowheads="1"/>
          </p:cNvSpPr>
          <p:nvPr/>
        </p:nvSpPr>
        <p:spPr bwMode="auto">
          <a:xfrm>
            <a:off x="29257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5" descr="{\displaystyle c}">
            <a:extLst>
              <a:ext uri="{FF2B5EF4-FFF2-40B4-BE49-F238E27FC236}">
                <a16:creationId xmlns:a16="http://schemas.microsoft.com/office/drawing/2014/main" id="{A201E95E-72FB-3A6F-0383-9D992A0DAF8B}"/>
              </a:ext>
            </a:extLst>
          </p:cNvPr>
          <p:cNvSpPr>
            <a:spLocks noChangeAspect="1" noChangeArrowheads="1"/>
          </p:cNvSpPr>
          <p:nvPr/>
        </p:nvSpPr>
        <p:spPr bwMode="auto">
          <a:xfrm>
            <a:off x="49926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01C263-1662-7095-F841-9A9D49EE49D7}"/>
                  </a:ext>
                </a:extLst>
              </p:cNvPr>
              <p:cNvSpPr txBox="1"/>
              <p:nvPr/>
            </p:nvSpPr>
            <p:spPr>
              <a:xfrm>
                <a:off x="435935" y="4986670"/>
                <a:ext cx="4228850" cy="369332"/>
              </a:xfrm>
              <a:prstGeom prst="rect">
                <a:avLst/>
              </a:prstGeom>
              <a:noFill/>
            </p:spPr>
            <p:txBody>
              <a:bodyPr wrap="none" rtlCol="0">
                <a:spAutoFit/>
              </a:bodyPr>
              <a:lstStyle/>
              <a:p>
                <a:r>
                  <a:rPr lang="en-US" dirty="0"/>
                  <a:t>The residue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at point </a:t>
                </a:r>
                <a14:m>
                  <m:oMath xmlns:m="http://schemas.openxmlformats.org/officeDocument/2006/math">
                    <m:r>
                      <a:rPr lang="en-US" i="1" dirty="0" smtClean="0">
                        <a:latin typeface="Cambria Math" panose="02040503050406030204" pitchFamily="18" charset="0"/>
                      </a:rPr>
                      <m:t>𝑐</m:t>
                    </m:r>
                  </m:oMath>
                </a14:m>
                <a:r>
                  <a:rPr lang="en-US" dirty="0"/>
                  <a:t> is defined as </a:t>
                </a:r>
              </a:p>
            </p:txBody>
          </p:sp>
        </mc:Choice>
        <mc:Fallback xmlns="">
          <p:sp>
            <p:nvSpPr>
              <p:cNvPr id="20" name="TextBox 19">
                <a:extLst>
                  <a:ext uri="{FF2B5EF4-FFF2-40B4-BE49-F238E27FC236}">
                    <a16:creationId xmlns:a16="http://schemas.microsoft.com/office/drawing/2014/main" id="{2401C263-1662-7095-F841-9A9D49EE49D7}"/>
                  </a:ext>
                </a:extLst>
              </p:cNvPr>
              <p:cNvSpPr txBox="1">
                <a:spLocks noRot="1" noChangeAspect="1" noMove="1" noResize="1" noEditPoints="1" noAdjustHandles="1" noChangeArrowheads="1" noChangeShapeType="1" noTextEdit="1"/>
              </p:cNvSpPr>
              <p:nvPr/>
            </p:nvSpPr>
            <p:spPr>
              <a:xfrm>
                <a:off x="435935" y="4986670"/>
                <a:ext cx="4228850" cy="369332"/>
              </a:xfrm>
              <a:prstGeom prst="rect">
                <a:avLst/>
              </a:prstGeom>
              <a:blipFill>
                <a:blip r:embed="rId9"/>
                <a:stretch>
                  <a:fillRect l="-1198" t="-6667" r="-599"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B3227623-AE1E-0D7C-0C63-CAC33AEBC207}"/>
              </a:ext>
            </a:extLst>
          </p:cNvPr>
          <p:cNvPicPr>
            <a:picLocks noChangeAspect="1"/>
          </p:cNvPicPr>
          <p:nvPr/>
        </p:nvPicPr>
        <p:blipFill>
          <a:blip r:embed="rId10"/>
          <a:stretch>
            <a:fillRect/>
          </a:stretch>
        </p:blipFill>
        <p:spPr>
          <a:xfrm>
            <a:off x="2056396" y="5670309"/>
            <a:ext cx="6718300" cy="736600"/>
          </a:xfrm>
          <a:prstGeom prst="rect">
            <a:avLst/>
          </a:prstGeom>
        </p:spPr>
      </p:pic>
      <p:sp>
        <p:nvSpPr>
          <p:cNvPr id="23" name="TextBox 22">
            <a:extLst>
              <a:ext uri="{FF2B5EF4-FFF2-40B4-BE49-F238E27FC236}">
                <a16:creationId xmlns:a16="http://schemas.microsoft.com/office/drawing/2014/main" id="{C3E8D85A-E229-AA8E-4731-1CCF9D33ED98}"/>
              </a:ext>
            </a:extLst>
          </p:cNvPr>
          <p:cNvSpPr txBox="1"/>
          <p:nvPr/>
        </p:nvSpPr>
        <p:spPr>
          <a:xfrm>
            <a:off x="3616562" y="3965096"/>
            <a:ext cx="842090" cy="369332"/>
          </a:xfrm>
          <a:prstGeom prst="rect">
            <a:avLst/>
          </a:prstGeom>
          <a:noFill/>
        </p:spPr>
        <p:txBody>
          <a:bodyPr wrap="none" rtlCol="0">
            <a:spAutoFit/>
          </a:bodyPr>
          <a:lstStyle/>
          <a:p>
            <a:r>
              <a:rPr lang="en-US" dirty="0"/>
              <a:t>where:</a:t>
            </a:r>
          </a:p>
        </p:txBody>
      </p:sp>
    </p:spTree>
    <p:extLst>
      <p:ext uri="{BB962C8B-B14F-4D97-AF65-F5344CB8AC3E}">
        <p14:creationId xmlns:p14="http://schemas.microsoft.com/office/powerpoint/2010/main" val="123783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8569B-2FBE-C4BB-D5A1-E3FFAE78313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6F060F3-A9B4-A615-39E1-3256984CCE5A}"/>
              </a:ext>
            </a:extLst>
          </p:cNvPr>
          <p:cNvSpPr txBox="1">
            <a:spLocks/>
          </p:cNvSpPr>
          <p:nvPr/>
        </p:nvSpPr>
        <p:spPr>
          <a:xfrm>
            <a:off x="360217" y="0"/>
            <a:ext cx="11102439" cy="1338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Complex Analysis refresher 4.</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1DD171-129C-772D-BE29-34F9274C1BEC}"/>
                  </a:ext>
                </a:extLst>
              </p:cNvPr>
              <p:cNvSpPr txBox="1"/>
              <p:nvPr/>
            </p:nvSpPr>
            <p:spPr>
              <a:xfrm>
                <a:off x="360217" y="1154277"/>
                <a:ext cx="11838369" cy="1200329"/>
              </a:xfrm>
              <a:prstGeom prst="rect">
                <a:avLst/>
              </a:prstGeom>
              <a:noFill/>
            </p:spPr>
            <p:txBody>
              <a:bodyPr wrap="none" rtlCol="0">
                <a:spAutoFit/>
              </a:bodyPr>
              <a:lstStyle/>
              <a:p>
                <a:r>
                  <a:rPr lang="en-US" b="1" dirty="0"/>
                  <a:t>Residue Theorem: </a:t>
                </a:r>
                <a:r>
                  <a:rPr lang="en-US" dirty="0"/>
                  <a:t> Let U be a simply connected (i.e., with no holes) open subset of the complex plane </a:t>
                </a:r>
                <a14:m>
                  <m:oMath xmlns:m="http://schemas.openxmlformats.org/officeDocument/2006/math">
                    <m:r>
                      <a:rPr lang="en-US" i="1" smtClean="0">
                        <a:latin typeface="Cambria Math" panose="02040503050406030204" pitchFamily="18" charset="0"/>
                        <a:ea typeface="Cambria Math" panose="02040503050406030204" pitchFamily="18" charset="0"/>
                      </a:rPr>
                      <m:t>ℂ</m:t>
                    </m:r>
                  </m:oMath>
                </a14:m>
                <a:r>
                  <a:rPr lang="en-US" dirty="0"/>
                  <a:t> containing a finite </a:t>
                </a:r>
              </a:p>
              <a:p>
                <a:r>
                  <a:rPr lang="en-US" dirty="0"/>
                  <a:t>list of points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𝑛</m:t>
                        </m:r>
                      </m:sub>
                    </m:sSub>
                  </m:oMath>
                </a14:m>
                <a:r>
                  <a:rPr lang="en-US" dirty="0"/>
                  <a:t>, and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0</m:t>
                        </m:r>
                      </m:sub>
                    </m:sSub>
                    <m:r>
                      <a:rPr lang="en-US" i="1" dirty="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ℂ</m:t>
                    </m:r>
                  </m:oMath>
                </a14:m>
                <a:r>
                  <a:rPr lang="en-US" dirty="0"/>
                  <a:t> be complex differentiable in a neighborhood of each point 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0</m:t>
                        </m:r>
                      </m:sub>
                    </m:sSub>
                  </m:oMath>
                </a14:m>
                <a:r>
                  <a:rPr lang="en-US" dirty="0"/>
                  <a:t> where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m:rPr>
                        <m:lit/>
                      </m:rP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a:t>. Let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dirty="0"/>
                  <a:t> be a positively oriented simple closed curve in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0</m:t>
                        </m:r>
                      </m:sub>
                    </m:sSub>
                  </m:oMath>
                </a14:m>
                <a:r>
                  <a:rPr lang="en-US" dirty="0"/>
                  <a:t>, and denoting the residue of </a:t>
                </a:r>
                <a14:m>
                  <m:oMath xmlns:m="http://schemas.openxmlformats.org/officeDocument/2006/math">
                    <m:r>
                      <a:rPr lang="en-US" i="1" dirty="0">
                        <a:latin typeface="Cambria Math" panose="02040503050406030204" pitchFamily="18" charset="0"/>
                      </a:rPr>
                      <m:t>𝑓</m:t>
                    </m:r>
                  </m:oMath>
                </a14:m>
                <a:r>
                  <a:rPr lang="en-US" dirty="0"/>
                  <a:t> at each point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𝑘</m:t>
                        </m:r>
                      </m:sub>
                    </m:sSub>
                  </m:oMath>
                </a14:m>
                <a:r>
                  <a:rPr lang="en-US" dirty="0"/>
                  <a:t> by </a:t>
                </a:r>
                <a14:m>
                  <m:oMath xmlns:m="http://schemas.openxmlformats.org/officeDocument/2006/math">
                    <m:r>
                      <a:rPr lang="en-US" i="1" dirty="0" smtClean="0">
                        <a:latin typeface="Cambria Math" panose="02040503050406030204" pitchFamily="18" charset="0"/>
                      </a:rPr>
                      <m:t>𝑅𝑒𝑠</m:t>
                    </m:r>
                    <m:r>
                      <a:rPr lang="en-US" i="1" dirty="0" smtClean="0">
                        <a:latin typeface="Cambria Math" panose="02040503050406030204" pitchFamily="18" charset="0"/>
                      </a:rPr>
                      <m:t>(</m:t>
                    </m:r>
                    <m:r>
                      <a:rPr lang="en-US" i="1" dirty="0" smtClean="0">
                        <a:latin typeface="Cambria Math" panose="02040503050406030204" pitchFamily="18" charset="0"/>
                      </a:rPr>
                      <m:t>𝑓</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m:t>
                        </m:r>
                      </m:sub>
                    </m:sSub>
                    <m:r>
                      <a:rPr lang="en-US" i="1" dirty="0" smtClean="0">
                        <a:latin typeface="Cambria Math" panose="02040503050406030204" pitchFamily="18" charset="0"/>
                      </a:rPr>
                      <m:t>)</m:t>
                    </m:r>
                  </m:oMath>
                </a14:m>
                <a:r>
                  <a:rPr lang="en-US" dirty="0"/>
                  <a:t>, the line integral of </a:t>
                </a:r>
                <a14:m>
                  <m:oMath xmlns:m="http://schemas.openxmlformats.org/officeDocument/2006/math">
                    <m:r>
                      <a:rPr lang="en-US" i="1" dirty="0">
                        <a:latin typeface="Cambria Math" panose="02040503050406030204" pitchFamily="18" charset="0"/>
                      </a:rPr>
                      <m:t>𝑓</m:t>
                    </m:r>
                  </m:oMath>
                </a14:m>
                <a:r>
                  <a:rPr lang="en-US" dirty="0"/>
                  <a:t> around </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dirty="0"/>
                  <a:t> is given by:</a:t>
                </a:r>
              </a:p>
            </p:txBody>
          </p:sp>
        </mc:Choice>
        <mc:Fallback xmlns="">
          <p:sp>
            <p:nvSpPr>
              <p:cNvPr id="4" name="TextBox 3">
                <a:extLst>
                  <a:ext uri="{FF2B5EF4-FFF2-40B4-BE49-F238E27FC236}">
                    <a16:creationId xmlns:a16="http://schemas.microsoft.com/office/drawing/2014/main" id="{921DD171-129C-772D-BE29-34F9274C1BEC}"/>
                  </a:ext>
                </a:extLst>
              </p:cNvPr>
              <p:cNvSpPr txBox="1">
                <a:spLocks noRot="1" noChangeAspect="1" noMove="1" noResize="1" noEditPoints="1" noAdjustHandles="1" noChangeArrowheads="1" noChangeShapeType="1" noTextEdit="1"/>
              </p:cNvSpPr>
              <p:nvPr/>
            </p:nvSpPr>
            <p:spPr>
              <a:xfrm>
                <a:off x="360217" y="1154277"/>
                <a:ext cx="11838369" cy="1200329"/>
              </a:xfrm>
              <a:prstGeom prst="rect">
                <a:avLst/>
              </a:prstGeom>
              <a:blipFill>
                <a:blip r:embed="rId2"/>
                <a:stretch>
                  <a:fillRect l="-429" t="-2083" b="-7292"/>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6253604C-8D8C-42EB-0CB6-289888029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53" y="2707677"/>
            <a:ext cx="2271113" cy="2071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mathematical equation with a triangle and a triangle&#10;&#10;AI-generated content may be incorrect.">
            <a:extLst>
              <a:ext uri="{FF2B5EF4-FFF2-40B4-BE49-F238E27FC236}">
                <a16:creationId xmlns:a16="http://schemas.microsoft.com/office/drawing/2014/main" id="{A8D161AF-607E-72D7-FEA5-2A3C41DC7C94}"/>
              </a:ext>
            </a:extLst>
          </p:cNvPr>
          <p:cNvPicPr>
            <a:picLocks noChangeAspect="1"/>
          </p:cNvPicPr>
          <p:nvPr/>
        </p:nvPicPr>
        <p:blipFill>
          <a:blip r:embed="rId4"/>
          <a:stretch>
            <a:fillRect/>
          </a:stretch>
        </p:blipFill>
        <p:spPr>
          <a:xfrm>
            <a:off x="4100944" y="2707677"/>
            <a:ext cx="3527313" cy="849168"/>
          </a:xfrm>
          <a:prstGeom prst="rect">
            <a:avLst/>
          </a:prstGeom>
        </p:spPr>
      </p:pic>
      <p:pic>
        <p:nvPicPr>
          <p:cNvPr id="8" name="Picture 7" descr="A math equation with black text&#10;&#10;AI-generated content may be incorrect.">
            <a:extLst>
              <a:ext uri="{FF2B5EF4-FFF2-40B4-BE49-F238E27FC236}">
                <a16:creationId xmlns:a16="http://schemas.microsoft.com/office/drawing/2014/main" id="{0D212371-DFF5-9342-CCB7-6E0521D5B951}"/>
              </a:ext>
            </a:extLst>
          </p:cNvPr>
          <p:cNvPicPr>
            <a:picLocks noChangeAspect="1"/>
          </p:cNvPicPr>
          <p:nvPr/>
        </p:nvPicPr>
        <p:blipFill>
          <a:blip r:embed="rId5"/>
          <a:stretch>
            <a:fillRect/>
          </a:stretch>
        </p:blipFill>
        <p:spPr>
          <a:xfrm>
            <a:off x="3815601" y="4619444"/>
            <a:ext cx="4927600" cy="812800"/>
          </a:xfrm>
          <a:prstGeom prst="rect">
            <a:avLst/>
          </a:prstGeom>
        </p:spPr>
      </p:pic>
      <p:sp>
        <p:nvSpPr>
          <p:cNvPr id="10" name="TextBox 9">
            <a:extLst>
              <a:ext uri="{FF2B5EF4-FFF2-40B4-BE49-F238E27FC236}">
                <a16:creationId xmlns:a16="http://schemas.microsoft.com/office/drawing/2014/main" id="{B86210E5-47CD-5024-2CE7-4535D36B5188}"/>
              </a:ext>
            </a:extLst>
          </p:cNvPr>
          <p:cNvSpPr txBox="1"/>
          <p:nvPr/>
        </p:nvSpPr>
        <p:spPr>
          <a:xfrm>
            <a:off x="3815601" y="4001622"/>
            <a:ext cx="5753178" cy="369332"/>
          </a:xfrm>
          <a:prstGeom prst="rect">
            <a:avLst/>
          </a:prstGeom>
          <a:noFill/>
        </p:spPr>
        <p:txBody>
          <a:bodyPr wrap="none" rtlCol="0">
            <a:spAutoFit/>
          </a:bodyPr>
          <a:lstStyle/>
          <a:p>
            <a:r>
              <a:rPr lang="en-US" dirty="0"/>
              <a:t>The more general formula for higher order poles is given by</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500565-2941-AF42-E882-7F8507ECA48E}"/>
                  </a:ext>
                </a:extLst>
              </p:cNvPr>
              <p:cNvSpPr txBox="1"/>
              <p:nvPr/>
            </p:nvSpPr>
            <p:spPr>
              <a:xfrm>
                <a:off x="3815601" y="5680734"/>
                <a:ext cx="4959563" cy="369332"/>
              </a:xfrm>
              <a:prstGeom prst="rect">
                <a:avLst/>
              </a:prstGeom>
              <a:noFill/>
            </p:spPr>
            <p:txBody>
              <a:bodyPr wrap="none" rtlCol="0">
                <a:spAutoFit/>
              </a:bodyPr>
              <a:lstStyle/>
              <a:p>
                <a:r>
                  <a:rPr lang="en-US" dirty="0"/>
                  <a:t>where </a:t>
                </a:r>
                <a14:m>
                  <m:oMath xmlns:m="http://schemas.openxmlformats.org/officeDocument/2006/math">
                    <m:r>
                      <a:rPr lang="en-US" i="1" dirty="0" smtClean="0">
                        <a:latin typeface="Cambria Math" panose="02040503050406030204" pitchFamily="18" charset="0"/>
                      </a:rPr>
                      <m:t>𝑐</m:t>
                    </m:r>
                  </m:oMath>
                </a14:m>
                <a:r>
                  <a:rPr lang="en-US" dirty="0"/>
                  <a:t> is a pole in </a:t>
                </a:r>
                <a14:m>
                  <m:oMath xmlns:m="http://schemas.openxmlformats.org/officeDocument/2006/math">
                    <m:r>
                      <a:rPr lang="en-US" i="1" dirty="0" smtClean="0">
                        <a:latin typeface="Cambria Math" panose="02040503050406030204" pitchFamily="18" charset="0"/>
                      </a:rPr>
                      <m:t>𝑧</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 of order </a:t>
                </a:r>
                <a14:m>
                  <m:oMath xmlns:m="http://schemas.openxmlformats.org/officeDocument/2006/math">
                    <m:r>
                      <a:rPr lang="en-US" i="1" dirty="0" smtClean="0">
                        <a:latin typeface="Cambria Math" panose="02040503050406030204" pitchFamily="18" charset="0"/>
                      </a:rPr>
                      <m:t>𝑝</m:t>
                    </m:r>
                  </m:oMath>
                </a14:m>
                <a:r>
                  <a:rPr lang="en-US" dirty="0"/>
                  <a:t> of function </a:t>
                </a:r>
                <a14:m>
                  <m:oMath xmlns:m="http://schemas.openxmlformats.org/officeDocument/2006/math">
                    <m:r>
                      <a:rPr lang="en-US" i="1" dirty="0" smtClean="0">
                        <a:latin typeface="Cambria Math" panose="02040503050406030204" pitchFamily="18" charset="0"/>
                      </a:rPr>
                      <m:t>𝑓</m:t>
                    </m:r>
                  </m:oMath>
                </a14:m>
                <a:r>
                  <a:rPr lang="en-US" dirty="0"/>
                  <a:t>. </a:t>
                </a:r>
              </a:p>
            </p:txBody>
          </p:sp>
        </mc:Choice>
        <mc:Fallback xmlns="">
          <p:sp>
            <p:nvSpPr>
              <p:cNvPr id="11" name="TextBox 10">
                <a:extLst>
                  <a:ext uri="{FF2B5EF4-FFF2-40B4-BE49-F238E27FC236}">
                    <a16:creationId xmlns:a16="http://schemas.microsoft.com/office/drawing/2014/main" id="{FC500565-2941-AF42-E882-7F8507ECA48E}"/>
                  </a:ext>
                </a:extLst>
              </p:cNvPr>
              <p:cNvSpPr txBox="1">
                <a:spLocks noRot="1" noChangeAspect="1" noMove="1" noResize="1" noEditPoints="1" noAdjustHandles="1" noChangeArrowheads="1" noChangeShapeType="1" noTextEdit="1"/>
              </p:cNvSpPr>
              <p:nvPr/>
            </p:nvSpPr>
            <p:spPr>
              <a:xfrm>
                <a:off x="3815601" y="5680734"/>
                <a:ext cx="4959563" cy="369332"/>
              </a:xfrm>
              <a:prstGeom prst="rect">
                <a:avLst/>
              </a:prstGeom>
              <a:blipFill>
                <a:blip r:embed="rId6"/>
                <a:stretch>
                  <a:fillRect l="-1023" t="-10000" r="-256" b="-26667"/>
                </a:stretch>
              </a:blipFill>
            </p:spPr>
            <p:txBody>
              <a:bodyPr/>
              <a:lstStyle/>
              <a:p>
                <a:r>
                  <a:rPr lang="en-US">
                    <a:noFill/>
                  </a:rPr>
                  <a:t> </a:t>
                </a:r>
              </a:p>
            </p:txBody>
          </p:sp>
        </mc:Fallback>
      </mc:AlternateContent>
    </p:spTree>
    <p:extLst>
      <p:ext uri="{BB962C8B-B14F-4D97-AF65-F5344CB8AC3E}">
        <p14:creationId xmlns:p14="http://schemas.microsoft.com/office/powerpoint/2010/main" val="3175666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4F97-3208-2CFB-3260-26D698D88A3D}"/>
              </a:ext>
            </a:extLst>
          </p:cNvPr>
          <p:cNvSpPr>
            <a:spLocks noGrp="1"/>
          </p:cNvSpPr>
          <p:nvPr>
            <p:ph type="title"/>
          </p:nvPr>
        </p:nvSpPr>
        <p:spPr>
          <a:xfrm>
            <a:off x="306573" y="0"/>
            <a:ext cx="10515600" cy="1325563"/>
          </a:xfrm>
        </p:spPr>
        <p:txBody>
          <a:bodyPr/>
          <a:lstStyle/>
          <a:p>
            <a:r>
              <a:rPr lang="en-US" b="1" dirty="0"/>
              <a:t>Fermi’s Golden Rule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D4E8D15-21F5-8F67-CBE8-BB1ED92C8E7D}"/>
                  </a:ext>
                </a:extLst>
              </p:cNvPr>
              <p:cNvSpPr txBox="1"/>
              <p:nvPr/>
            </p:nvSpPr>
            <p:spPr>
              <a:xfrm>
                <a:off x="306573" y="1010092"/>
                <a:ext cx="11474301" cy="1763240"/>
              </a:xfrm>
              <a:prstGeom prst="rect">
                <a:avLst/>
              </a:prstGeom>
              <a:noFill/>
            </p:spPr>
            <p:txBody>
              <a:bodyPr wrap="square" rtlCol="0">
                <a:spAutoFit/>
              </a:bodyPr>
              <a:lstStyle/>
              <a:p>
                <a:r>
                  <a:rPr lang="en-US" dirty="0"/>
                  <a:t>Let us then consider a system prepared in an initial state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r>
                  <a:rPr lang="en-US" dirty="0"/>
                  <a:t> and perturbed by a periodic harmonic potential </a:t>
                </a:r>
              </a:p>
              <a:p>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 = </m:t>
                    </m:r>
                    <m:r>
                      <a:rPr lang="en-US" i="1" dirty="0" smtClean="0">
                        <a:latin typeface="Cambria Math" panose="02040503050406030204" pitchFamily="18" charset="0"/>
                      </a:rPr>
                      <m:t>𝑉</m:t>
                    </m:r>
                    <m:r>
                      <a:rPr lang="en-US"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i="1" dirty="0">
                            <a:latin typeface="Cambria Math" panose="02040503050406030204" pitchFamily="18" charset="0"/>
                          </a:rPr>
                          <m:t>−</m:t>
                        </m:r>
                        <m:r>
                          <a:rPr lang="en-US" i="1" dirty="0" err="1">
                            <a:latin typeface="Cambria Math" panose="02040503050406030204" pitchFamily="18" charset="0"/>
                          </a:rPr>
                          <m:t>𝑖</m:t>
                        </m:r>
                        <m:r>
                          <a:rPr lang="el-GR" i="1" dirty="0">
                            <a:latin typeface="Cambria Math" panose="02040503050406030204" pitchFamily="18" charset="0"/>
                          </a:rPr>
                          <m:t>𝜔</m:t>
                        </m:r>
                        <m:r>
                          <a:rPr lang="en-US" i="1" dirty="0">
                            <a:latin typeface="Cambria Math" panose="02040503050406030204" pitchFamily="18" charset="0"/>
                          </a:rPr>
                          <m:t>𝑡</m:t>
                        </m:r>
                      </m:sup>
                    </m:sSup>
                  </m:oMath>
                </a14:m>
                <a:r>
                  <a:rPr lang="en-US" dirty="0"/>
                  <a:t> which is abruptly switched on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 0</m:t>
                    </m:r>
                  </m:oMath>
                </a14:m>
                <a:r>
                  <a:rPr lang="en-US" dirty="0"/>
                  <a:t>. This could represent an atom perturbed by an external oscillating electric field, such as an incident light wave. What is the probability that, at some later time </a:t>
                </a:r>
                <a14:m>
                  <m:oMath xmlns:m="http://schemas.openxmlformats.org/officeDocument/2006/math">
                    <m:r>
                      <a:rPr lang="en-US" i="1" dirty="0" smtClean="0">
                        <a:latin typeface="Cambria Math" panose="02040503050406030204" pitchFamily="18" charset="0"/>
                      </a:rPr>
                      <m:t>𝑡</m:t>
                    </m:r>
                  </m:oMath>
                </a14:m>
                <a:r>
                  <a:rPr lang="en-US" dirty="0"/>
                  <a:t>, the system lies in state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𝑓</m:t>
                    </m:r>
                    <m:r>
                      <a:rPr lang="en-US" i="1" dirty="0" smtClean="0">
                        <a:latin typeface="Cambria Math" panose="02040503050406030204" pitchFamily="18" charset="0"/>
                      </a:rPr>
                      <m:t>⟩</m:t>
                    </m:r>
                  </m:oMath>
                </a14:m>
                <a:r>
                  <a:rPr lang="en-US" dirty="0"/>
                  <a:t> ? </a:t>
                </a:r>
              </a:p>
              <a:p>
                <a:endParaRPr lang="en-US" dirty="0"/>
              </a:p>
              <a:p>
                <a:r>
                  <a:rPr lang="en-US" dirty="0"/>
                  <a:t>We found that to first order in perturbation theory, we have</a:t>
                </a:r>
              </a:p>
            </p:txBody>
          </p:sp>
        </mc:Choice>
        <mc:Fallback xmlns="">
          <p:sp>
            <p:nvSpPr>
              <p:cNvPr id="3" name="TextBox 2">
                <a:extLst>
                  <a:ext uri="{FF2B5EF4-FFF2-40B4-BE49-F238E27FC236}">
                    <a16:creationId xmlns:a16="http://schemas.microsoft.com/office/drawing/2014/main" id="{7D4E8D15-21F5-8F67-CBE8-BB1ED92C8E7D}"/>
                  </a:ext>
                </a:extLst>
              </p:cNvPr>
              <p:cNvSpPr txBox="1">
                <a:spLocks noRot="1" noChangeAspect="1" noMove="1" noResize="1" noEditPoints="1" noAdjustHandles="1" noChangeArrowheads="1" noChangeShapeType="1" noTextEdit="1"/>
              </p:cNvSpPr>
              <p:nvPr/>
            </p:nvSpPr>
            <p:spPr>
              <a:xfrm>
                <a:off x="306573" y="1010092"/>
                <a:ext cx="11474301" cy="1763240"/>
              </a:xfrm>
              <a:prstGeom prst="rect">
                <a:avLst/>
              </a:prstGeom>
              <a:blipFill>
                <a:blip r:embed="rId2"/>
                <a:stretch>
                  <a:fillRect l="-442" t="-1429" b="-5000"/>
                </a:stretch>
              </a:blipFill>
            </p:spPr>
            <p:txBody>
              <a:bodyPr/>
              <a:lstStyle/>
              <a:p>
                <a:r>
                  <a:rPr lang="en-US">
                    <a:noFill/>
                  </a:rPr>
                  <a:t> </a:t>
                </a:r>
              </a:p>
            </p:txBody>
          </p:sp>
        </mc:Fallback>
      </mc:AlternateContent>
      <p:pic>
        <p:nvPicPr>
          <p:cNvPr id="5" name="Picture 4" descr="A math equation with black text&#10;&#10;AI-generated content may be incorrect.">
            <a:extLst>
              <a:ext uri="{FF2B5EF4-FFF2-40B4-BE49-F238E27FC236}">
                <a16:creationId xmlns:a16="http://schemas.microsoft.com/office/drawing/2014/main" id="{6A58D7B2-2CF3-DA56-ECDC-D5B077E7802A}"/>
              </a:ext>
            </a:extLst>
          </p:cNvPr>
          <p:cNvPicPr>
            <a:picLocks noChangeAspect="1"/>
          </p:cNvPicPr>
          <p:nvPr/>
        </p:nvPicPr>
        <p:blipFill>
          <a:blip r:embed="rId3"/>
          <a:stretch>
            <a:fillRect/>
          </a:stretch>
        </p:blipFill>
        <p:spPr>
          <a:xfrm>
            <a:off x="2334880" y="2952750"/>
            <a:ext cx="6634316" cy="8306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D7A4CB0-AC9C-78E5-C1FA-BE75E31D9198}"/>
                  </a:ext>
                </a:extLst>
              </p:cNvPr>
              <p:cNvSpPr txBox="1"/>
              <p:nvPr/>
            </p:nvSpPr>
            <p:spPr>
              <a:xfrm>
                <a:off x="306573" y="3962842"/>
                <a:ext cx="7279942" cy="369332"/>
              </a:xfrm>
              <a:prstGeom prst="rect">
                <a:avLst/>
              </a:prstGeom>
              <a:noFill/>
            </p:spPr>
            <p:txBody>
              <a:bodyPr wrap="none" rtlCol="0">
                <a:spAutoFit/>
              </a:bodyPr>
              <a:lstStyle/>
              <a:p>
                <a:r>
                  <a:rPr lang="en-US" dirty="0"/>
                  <a:t>The probability of eﬀecting the transition after a time </a:t>
                </a:r>
                <a14:m>
                  <m:oMath xmlns:m="http://schemas.openxmlformats.org/officeDocument/2006/math">
                    <m:r>
                      <a:rPr lang="en-US" i="1" dirty="0" smtClean="0">
                        <a:latin typeface="Cambria Math" panose="02040503050406030204" pitchFamily="18" charset="0"/>
                      </a:rPr>
                      <m:t>𝑡</m:t>
                    </m:r>
                  </m:oMath>
                </a14:m>
                <a:r>
                  <a:rPr lang="en-US" dirty="0"/>
                  <a:t> is therefore given by</a:t>
                </a:r>
              </a:p>
            </p:txBody>
          </p:sp>
        </mc:Choice>
        <mc:Fallback xmlns="">
          <p:sp>
            <p:nvSpPr>
              <p:cNvPr id="6" name="TextBox 5">
                <a:extLst>
                  <a:ext uri="{FF2B5EF4-FFF2-40B4-BE49-F238E27FC236}">
                    <a16:creationId xmlns:a16="http://schemas.microsoft.com/office/drawing/2014/main" id="{AD7A4CB0-AC9C-78E5-C1FA-BE75E31D9198}"/>
                  </a:ext>
                </a:extLst>
              </p:cNvPr>
              <p:cNvSpPr txBox="1">
                <a:spLocks noRot="1" noChangeAspect="1" noMove="1" noResize="1" noEditPoints="1" noAdjustHandles="1" noChangeArrowheads="1" noChangeShapeType="1" noTextEdit="1"/>
              </p:cNvSpPr>
              <p:nvPr/>
            </p:nvSpPr>
            <p:spPr>
              <a:xfrm>
                <a:off x="306573" y="3962842"/>
                <a:ext cx="7279942" cy="369332"/>
              </a:xfrm>
              <a:prstGeom prst="rect">
                <a:avLst/>
              </a:prstGeom>
              <a:blipFill>
                <a:blip r:embed="rId4"/>
                <a:stretch>
                  <a:fillRect l="-697" t="-6667" b="-23333"/>
                </a:stretch>
              </a:blipFill>
            </p:spPr>
            <p:txBody>
              <a:bodyPr/>
              <a:lstStyle/>
              <a:p>
                <a:r>
                  <a:rPr lang="en-US">
                    <a:noFill/>
                  </a:rPr>
                  <a:t> </a:t>
                </a:r>
              </a:p>
            </p:txBody>
          </p:sp>
        </mc:Fallback>
      </mc:AlternateContent>
      <p:pic>
        <p:nvPicPr>
          <p:cNvPr id="8" name="Picture 7" descr="A black text on a white background&#10;&#10;AI-generated content may be incorrect.">
            <a:extLst>
              <a:ext uri="{FF2B5EF4-FFF2-40B4-BE49-F238E27FC236}">
                <a16:creationId xmlns:a16="http://schemas.microsoft.com/office/drawing/2014/main" id="{54A7AE87-DFA2-0674-0AAD-09AC6F755210}"/>
              </a:ext>
            </a:extLst>
          </p:cNvPr>
          <p:cNvPicPr>
            <a:picLocks noChangeAspect="1"/>
          </p:cNvPicPr>
          <p:nvPr/>
        </p:nvPicPr>
        <p:blipFill>
          <a:blip r:embed="rId5"/>
          <a:stretch>
            <a:fillRect/>
          </a:stretch>
        </p:blipFill>
        <p:spPr>
          <a:xfrm>
            <a:off x="2334880" y="4781402"/>
            <a:ext cx="6362553" cy="806845"/>
          </a:xfrm>
          <a:prstGeom prst="rect">
            <a:avLst/>
          </a:prstGeom>
        </p:spPr>
      </p:pic>
      <p:pic>
        <p:nvPicPr>
          <p:cNvPr id="10" name="Picture 9" descr="A black text with a white background&#10;&#10;AI-generated content may be incorrect.">
            <a:extLst>
              <a:ext uri="{FF2B5EF4-FFF2-40B4-BE49-F238E27FC236}">
                <a16:creationId xmlns:a16="http://schemas.microsoft.com/office/drawing/2014/main" id="{2D827B87-160A-13F7-69FE-468AF4356450}"/>
              </a:ext>
            </a:extLst>
          </p:cNvPr>
          <p:cNvPicPr>
            <a:picLocks noChangeAspect="1"/>
          </p:cNvPicPr>
          <p:nvPr/>
        </p:nvPicPr>
        <p:blipFill>
          <a:blip r:embed="rId6"/>
          <a:stretch>
            <a:fillRect/>
          </a:stretch>
        </p:blipFill>
        <p:spPr>
          <a:xfrm>
            <a:off x="10487585" y="4180272"/>
            <a:ext cx="1565053" cy="303804"/>
          </a:xfrm>
          <a:prstGeom prst="rect">
            <a:avLst/>
          </a:prstGeom>
        </p:spPr>
      </p:pic>
      <p:pic>
        <p:nvPicPr>
          <p:cNvPr id="12" name="Picture 11" descr="A graph of a function&#10;&#10;AI-generated content may be incorrect.">
            <a:extLst>
              <a:ext uri="{FF2B5EF4-FFF2-40B4-BE49-F238E27FC236}">
                <a16:creationId xmlns:a16="http://schemas.microsoft.com/office/drawing/2014/main" id="{CD964D88-D4DD-1462-E4D6-AFC7FEBDB43A}"/>
              </a:ext>
            </a:extLst>
          </p:cNvPr>
          <p:cNvPicPr>
            <a:picLocks noChangeAspect="1"/>
          </p:cNvPicPr>
          <p:nvPr/>
        </p:nvPicPr>
        <p:blipFill>
          <a:blip r:embed="rId7"/>
          <a:stretch>
            <a:fillRect/>
          </a:stretch>
        </p:blipFill>
        <p:spPr>
          <a:xfrm>
            <a:off x="9210306" y="4606634"/>
            <a:ext cx="2981694" cy="2169405"/>
          </a:xfrm>
          <a:prstGeom prst="rect">
            <a:avLst/>
          </a:prstGeom>
        </p:spPr>
      </p:pic>
      <p:sp>
        <p:nvSpPr>
          <p:cNvPr id="17" name="TextBox 16">
            <a:extLst>
              <a:ext uri="{FF2B5EF4-FFF2-40B4-BE49-F238E27FC236}">
                <a16:creationId xmlns:a16="http://schemas.microsoft.com/office/drawing/2014/main" id="{43AC4E1C-F7D5-E42B-676B-27B5771C9842}"/>
              </a:ext>
            </a:extLst>
          </p:cNvPr>
          <p:cNvSpPr txBox="1"/>
          <p:nvPr/>
        </p:nvSpPr>
        <p:spPr>
          <a:xfrm>
            <a:off x="306573" y="5852809"/>
            <a:ext cx="7266413" cy="369332"/>
          </a:xfrm>
          <a:prstGeom prst="rect">
            <a:avLst/>
          </a:prstGeom>
          <a:noFill/>
        </p:spPr>
        <p:txBody>
          <a:bodyPr wrap="none" rtlCol="0">
            <a:spAutoFit/>
          </a:bodyPr>
          <a:lstStyle/>
          <a:p>
            <a:r>
              <a:rPr lang="en-US" dirty="0"/>
              <a:t>So far, so good, nothing new. But let us look at the plot for the sine function</a:t>
            </a:r>
          </a:p>
        </p:txBody>
      </p:sp>
    </p:spTree>
    <p:extLst>
      <p:ext uri="{BB962C8B-B14F-4D97-AF65-F5344CB8AC3E}">
        <p14:creationId xmlns:p14="http://schemas.microsoft.com/office/powerpoint/2010/main" val="3950299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710F9F-8B9B-B2B5-048A-C7A32F2A26B2}"/>
              </a:ext>
            </a:extLst>
          </p:cNvPr>
          <p:cNvSpPr>
            <a:spLocks noGrp="1"/>
          </p:cNvSpPr>
          <p:nvPr>
            <p:ph type="title"/>
          </p:nvPr>
        </p:nvSpPr>
        <p:spPr>
          <a:xfrm>
            <a:off x="306573" y="0"/>
            <a:ext cx="10515600" cy="1325563"/>
          </a:xfrm>
        </p:spPr>
        <p:txBody>
          <a:bodyPr/>
          <a:lstStyle/>
          <a:p>
            <a:r>
              <a:rPr lang="en-US" b="1" dirty="0"/>
              <a:t>Fermi’s Golden Rule</a:t>
            </a:r>
          </a:p>
        </p:txBody>
      </p:sp>
      <p:pic>
        <p:nvPicPr>
          <p:cNvPr id="4" name="Picture 3" descr="A graph of a function&#10;&#10;AI-generated content may be incorrect.">
            <a:extLst>
              <a:ext uri="{FF2B5EF4-FFF2-40B4-BE49-F238E27FC236}">
                <a16:creationId xmlns:a16="http://schemas.microsoft.com/office/drawing/2014/main" id="{17C8B8A1-6226-493A-1F6F-9B6C1CFFF5AD}"/>
              </a:ext>
            </a:extLst>
          </p:cNvPr>
          <p:cNvPicPr>
            <a:picLocks noChangeAspect="1"/>
          </p:cNvPicPr>
          <p:nvPr/>
        </p:nvPicPr>
        <p:blipFill>
          <a:blip r:embed="rId2"/>
          <a:stretch>
            <a:fillRect/>
          </a:stretch>
        </p:blipFill>
        <p:spPr>
          <a:xfrm>
            <a:off x="523506" y="1259595"/>
            <a:ext cx="3506234" cy="255104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A27166-FE70-3D94-F7CA-4A96691215F6}"/>
                  </a:ext>
                </a:extLst>
              </p:cNvPr>
              <p:cNvSpPr txBox="1"/>
              <p:nvPr/>
            </p:nvSpPr>
            <p:spPr>
              <a:xfrm>
                <a:off x="4408083" y="1138434"/>
                <a:ext cx="7508357" cy="2308324"/>
              </a:xfrm>
              <a:prstGeom prst="rect">
                <a:avLst/>
              </a:prstGeom>
              <a:noFill/>
            </p:spPr>
            <p:txBody>
              <a:bodyPr wrap="square">
                <a:spAutoFit/>
              </a:bodyPr>
              <a:lstStyle/>
              <a:p>
                <a:r>
                  <a:rPr lang="en-US" dirty="0"/>
                  <a:t>The probability takes the form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m:rPr>
                            <m:sty m:val="p"/>
                          </m:rPr>
                          <a:rPr lang="en-US" i="1" dirty="0">
                            <a:latin typeface="Cambria Math" panose="02040503050406030204" pitchFamily="18" charset="0"/>
                          </a:rPr>
                          <m:t>sin</m:t>
                        </m:r>
                        <m:r>
                          <a:rPr lang="en-US" i="1" dirty="0">
                            <a:latin typeface="Cambria Math" panose="02040503050406030204" pitchFamily="18" charset="0"/>
                          </a:rPr>
                          <m:t>(</m:t>
                        </m:r>
                        <m:r>
                          <a:rPr lang="el-GR" i="1" dirty="0">
                            <a:latin typeface="Cambria Math" panose="02040503050406030204" pitchFamily="18" charset="0"/>
                          </a:rPr>
                          <m:t>𝛼</m:t>
                        </m:r>
                        <m:r>
                          <a:rPr lang="en-US" i="1" dirty="0">
                            <a:latin typeface="Cambria Math" panose="02040503050406030204" pitchFamily="18" charset="0"/>
                          </a:rPr>
                          <m:t>𝑡</m:t>
                        </m:r>
                        <m:r>
                          <a:rPr lang="en-US" i="1" dirty="0">
                            <a:latin typeface="Cambria Math" panose="02040503050406030204" pitchFamily="18" charset="0"/>
                          </a:rPr>
                          <m:t>)]</m:t>
                        </m:r>
                      </m:e>
                      <m:sup>
                        <m:r>
                          <a:rPr lang="en-US" b="0" i="1" dirty="0" smtClean="0">
                            <a:latin typeface="Cambria Math" panose="02040503050406030204" pitchFamily="18" charset="0"/>
                          </a:rPr>
                          <m:t>2</m:t>
                        </m:r>
                      </m:sup>
                    </m:sSup>
                    <m:r>
                      <a:rPr lang="en-US" i="1" dirty="0">
                        <a:latin typeface="Cambria Math" panose="02040503050406030204" pitchFamily="18" charset="0"/>
                      </a:rPr>
                      <m:t>⁡</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l-GR" i="1" dirty="0">
                            <a:latin typeface="Cambria Math" panose="02040503050406030204" pitchFamily="18" charset="0"/>
                          </a:rPr>
                          <m:t>𝛼</m:t>
                        </m:r>
                      </m:e>
                      <m:sup>
                        <m:r>
                          <a:rPr lang="en-US" b="0" i="1" dirty="0" smtClean="0">
                            <a:latin typeface="Cambria Math" panose="02040503050406030204" pitchFamily="18" charset="0"/>
                          </a:rPr>
                          <m:t>2</m:t>
                        </m:r>
                      </m:sup>
                    </m:sSup>
                  </m:oMath>
                </a14:m>
                <a:r>
                  <a:rPr lang="el-GR" dirty="0"/>
                  <a:t> </a:t>
                </a:r>
                <a:r>
                  <a:rPr lang="en-US" dirty="0"/>
                  <a:t>with a peak at </a:t>
                </a:r>
                <a14:m>
                  <m:oMath xmlns:m="http://schemas.openxmlformats.org/officeDocument/2006/math">
                    <m:r>
                      <a:rPr lang="el-GR" i="1" dirty="0" smtClean="0">
                        <a:latin typeface="Cambria Math" panose="02040503050406030204" pitchFamily="18" charset="0"/>
                      </a:rPr>
                      <m:t>𝛼</m:t>
                    </m:r>
                    <m:r>
                      <a:rPr lang="el-GR" i="1" dirty="0" smtClean="0">
                        <a:latin typeface="Cambria Math" panose="02040503050406030204" pitchFamily="18" charset="0"/>
                      </a:rPr>
                      <m:t> = 0</m:t>
                    </m:r>
                  </m:oMath>
                </a14:m>
                <a:r>
                  <a:rPr lang="el-GR" dirty="0"/>
                  <a:t>, </a:t>
                </a:r>
                <a:r>
                  <a:rPr lang="en-US" dirty="0"/>
                  <a:t>with maximum value </a:t>
                </a:r>
                <a14:m>
                  <m:oMath xmlns:m="http://schemas.openxmlformats.org/officeDocument/2006/math">
                    <m:sSup>
                      <m:sSupPr>
                        <m:ctrlPr>
                          <a:rPr lang="en-US" i="1" dirty="0">
                            <a:latin typeface="Cambria Math" panose="02040503050406030204" pitchFamily="18" charset="0"/>
                          </a:rPr>
                        </m:ctrlPr>
                      </m:sSupPr>
                      <m:e>
                        <m:r>
                          <a:rPr lang="en-US" b="0" i="1" dirty="0" smtClean="0">
                            <a:latin typeface="Cambria Math" panose="02040503050406030204" pitchFamily="18" charset="0"/>
                          </a:rPr>
                          <m:t>𝑡</m:t>
                        </m:r>
                      </m:e>
                      <m:sup>
                        <m:r>
                          <a:rPr lang="en-US" i="1" dirty="0">
                            <a:latin typeface="Cambria Math" panose="02040503050406030204" pitchFamily="18" charset="0"/>
                          </a:rPr>
                          <m:t>2</m:t>
                        </m:r>
                      </m:sup>
                    </m:sSup>
                  </m:oMath>
                </a14:m>
                <a:r>
                  <a:rPr lang="en-US" dirty="0"/>
                  <a:t> and width of order </a:t>
                </a:r>
                <a14:m>
                  <m:oMath xmlns:m="http://schemas.openxmlformats.org/officeDocument/2006/math">
                    <m:r>
                      <a:rPr lang="en-US" i="1" dirty="0">
                        <a:latin typeface="Cambria Math" panose="02040503050406030204" pitchFamily="18" charset="0"/>
                      </a:rPr>
                      <m:t>1/</m:t>
                    </m:r>
                    <m:r>
                      <a:rPr lang="en-US" i="1" dirty="0">
                        <a:latin typeface="Cambria Math" panose="02040503050406030204" pitchFamily="18" charset="0"/>
                      </a:rPr>
                      <m:t>𝑡</m:t>
                    </m:r>
                  </m:oMath>
                </a14:m>
                <a:r>
                  <a:rPr lang="en-US" dirty="0"/>
                  <a:t> giving a total weight of order </a:t>
                </a:r>
                <a14:m>
                  <m:oMath xmlns:m="http://schemas.openxmlformats.org/officeDocument/2006/math">
                    <m:r>
                      <a:rPr lang="en-US" i="1" dirty="0">
                        <a:latin typeface="Cambria Math" panose="02040503050406030204" pitchFamily="18" charset="0"/>
                      </a:rPr>
                      <m:t>𝑡</m:t>
                    </m:r>
                  </m:oMath>
                </a14:m>
                <a:r>
                  <a:rPr lang="en-US" dirty="0"/>
                  <a:t>. The function has more peaks positioned at </a:t>
                </a:r>
                <a14:m>
                  <m:oMath xmlns:m="http://schemas.openxmlformats.org/officeDocument/2006/math">
                    <m:r>
                      <a:rPr lang="el-GR" i="1" dirty="0" smtClean="0">
                        <a:latin typeface="Cambria Math" panose="02040503050406030204" pitchFamily="18" charset="0"/>
                      </a:rPr>
                      <m:t>𝛼</m:t>
                    </m:r>
                    <m:r>
                      <a:rPr lang="en-US" i="1" dirty="0" smtClean="0">
                        <a:latin typeface="Cambria Math" panose="02040503050406030204" pitchFamily="18" charset="0"/>
                      </a:rPr>
                      <m:t>𝑡</m:t>
                    </m:r>
                    <m:r>
                      <a:rPr lang="en-US" i="1" dirty="0" smtClean="0">
                        <a:latin typeface="Cambria Math" panose="02040503050406030204" pitchFamily="18" charset="0"/>
                      </a:rPr>
                      <m:t> = (</m:t>
                    </m:r>
                    <m:r>
                      <a:rPr lang="en-US" i="1" dirty="0" smtClean="0">
                        <a:latin typeface="Cambria Math" panose="02040503050406030204" pitchFamily="18" charset="0"/>
                      </a:rPr>
                      <m:t>𝑛</m:t>
                    </m:r>
                    <m:r>
                      <a:rPr lang="en-US" i="1" dirty="0" smtClean="0">
                        <a:latin typeface="Cambria Math" panose="02040503050406030204" pitchFamily="18" charset="0"/>
                      </a:rPr>
                      <m:t>+1/2)</m:t>
                    </m:r>
                    <m:r>
                      <a:rPr lang="el-GR" i="1" dirty="0" smtClean="0">
                        <a:latin typeface="Cambria Math" panose="02040503050406030204" pitchFamily="18" charset="0"/>
                      </a:rPr>
                      <m:t>𝜋</m:t>
                    </m:r>
                  </m:oMath>
                </a14:m>
                <a:r>
                  <a:rPr lang="el-GR" dirty="0"/>
                  <a:t>.</a:t>
                </a:r>
                <a:r>
                  <a:rPr lang="en-US" dirty="0"/>
                  <a:t> These are bounded by the denominator at </a:t>
                </a:r>
                <a14:m>
                  <m:oMath xmlns:m="http://schemas.openxmlformats.org/officeDocument/2006/math">
                    <m:r>
                      <a:rPr lang="en-US" b="0" i="0" dirty="0" smtClean="0">
                        <a:latin typeface="Cambria Math" panose="02040503050406030204" pitchFamily="18" charset="0"/>
                      </a:rPr>
                      <m:t>1</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l-GR" i="1" dirty="0">
                            <a:latin typeface="Cambria Math" panose="02040503050406030204" pitchFamily="18" charset="0"/>
                          </a:rPr>
                          <m:t>𝛼</m:t>
                        </m:r>
                      </m:e>
                      <m:sup>
                        <m:r>
                          <a:rPr lang="en-US" i="1" dirty="0">
                            <a:latin typeface="Cambria Math" panose="02040503050406030204" pitchFamily="18" charset="0"/>
                          </a:rPr>
                          <m:t>2</m:t>
                        </m:r>
                      </m:sup>
                    </m:sSup>
                  </m:oMath>
                </a14:m>
                <a:r>
                  <a:rPr lang="el-GR" dirty="0"/>
                  <a:t>. </a:t>
                </a:r>
                <a:r>
                  <a:rPr lang="en-US" dirty="0"/>
                  <a:t>For large </a:t>
                </a:r>
                <a14:m>
                  <m:oMath xmlns:m="http://schemas.openxmlformats.org/officeDocument/2006/math">
                    <m:r>
                      <a:rPr lang="en-US" i="1" dirty="0" smtClean="0">
                        <a:latin typeface="Cambria Math" panose="02040503050406030204" pitchFamily="18" charset="0"/>
                      </a:rPr>
                      <m:t>𝑡</m:t>
                    </m:r>
                  </m:oMath>
                </a14:m>
                <a:r>
                  <a:rPr lang="en-US" dirty="0"/>
                  <a:t> their contribution comes from a range of order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𝑡</m:t>
                    </m:r>
                  </m:oMath>
                </a14:m>
                <a:r>
                  <a:rPr lang="en-US" dirty="0"/>
                  <a:t> also, and as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 the function tends towards a </a:t>
                </a:r>
                <a:r>
                  <a:rPr lang="el-GR" dirty="0"/>
                  <a:t>δ-</a:t>
                </a:r>
                <a:r>
                  <a:rPr lang="en-US" dirty="0"/>
                  <a:t>function centered at the origin, but multiplied by </a:t>
                </a:r>
                <a14:m>
                  <m:oMath xmlns:m="http://schemas.openxmlformats.org/officeDocument/2006/math">
                    <m:r>
                      <a:rPr lang="en-US" i="1" dirty="0">
                        <a:latin typeface="Cambria Math" panose="02040503050406030204" pitchFamily="18" charset="0"/>
                      </a:rPr>
                      <m:t>𝑡</m:t>
                    </m:r>
                  </m:oMath>
                </a14:m>
                <a:r>
                  <a:rPr lang="en-US" dirty="0"/>
                  <a:t>, i.e. the likelihood of transition is proportional to time elapsed. We should therefore divide by </a:t>
                </a:r>
                <a14:m>
                  <m:oMath xmlns:m="http://schemas.openxmlformats.org/officeDocument/2006/math">
                    <m:r>
                      <a:rPr lang="en-US" i="1" dirty="0">
                        <a:latin typeface="Cambria Math" panose="02040503050406030204" pitchFamily="18" charset="0"/>
                      </a:rPr>
                      <m:t>𝑡</m:t>
                    </m:r>
                  </m:oMath>
                </a14:m>
                <a:r>
                  <a:rPr lang="en-US" dirty="0"/>
                  <a:t> to get the transition rate.</a:t>
                </a:r>
              </a:p>
            </p:txBody>
          </p:sp>
        </mc:Choice>
        <mc:Fallback xmlns="">
          <p:sp>
            <p:nvSpPr>
              <p:cNvPr id="6" name="TextBox 5">
                <a:extLst>
                  <a:ext uri="{FF2B5EF4-FFF2-40B4-BE49-F238E27FC236}">
                    <a16:creationId xmlns:a16="http://schemas.microsoft.com/office/drawing/2014/main" id="{55A27166-FE70-3D94-F7CA-4A96691215F6}"/>
                  </a:ext>
                </a:extLst>
              </p:cNvPr>
              <p:cNvSpPr txBox="1">
                <a:spLocks noRot="1" noChangeAspect="1" noMove="1" noResize="1" noEditPoints="1" noAdjustHandles="1" noChangeArrowheads="1" noChangeShapeType="1" noTextEdit="1"/>
              </p:cNvSpPr>
              <p:nvPr/>
            </p:nvSpPr>
            <p:spPr>
              <a:xfrm>
                <a:off x="4408083" y="1138434"/>
                <a:ext cx="7508357" cy="2308324"/>
              </a:xfrm>
              <a:prstGeom prst="rect">
                <a:avLst/>
              </a:prstGeom>
              <a:blipFill>
                <a:blip r:embed="rId3"/>
                <a:stretch>
                  <a:fillRect l="-676" t="-1093" r="-1014" b="-3279"/>
                </a:stretch>
              </a:blipFill>
            </p:spPr>
            <p:txBody>
              <a:bodyPr/>
              <a:lstStyle/>
              <a:p>
                <a:r>
                  <a:rPr lang="en-US">
                    <a:noFill/>
                  </a:rPr>
                  <a:t> </a:t>
                </a:r>
              </a:p>
            </p:txBody>
          </p:sp>
        </mc:Fallback>
      </mc:AlternateContent>
      <p:pic>
        <p:nvPicPr>
          <p:cNvPr id="8" name="Picture 7" descr="A black and white math equation&#10;&#10;AI-generated content may be incorrect.">
            <a:extLst>
              <a:ext uri="{FF2B5EF4-FFF2-40B4-BE49-F238E27FC236}">
                <a16:creationId xmlns:a16="http://schemas.microsoft.com/office/drawing/2014/main" id="{7BE67DA1-298E-A97D-1C61-5763D7710425}"/>
              </a:ext>
            </a:extLst>
          </p:cNvPr>
          <p:cNvPicPr>
            <a:picLocks noChangeAspect="1"/>
          </p:cNvPicPr>
          <p:nvPr/>
        </p:nvPicPr>
        <p:blipFill>
          <a:blip r:embed="rId4"/>
          <a:stretch>
            <a:fillRect/>
          </a:stretch>
        </p:blipFill>
        <p:spPr>
          <a:xfrm>
            <a:off x="2413641" y="4065114"/>
            <a:ext cx="2819400" cy="508000"/>
          </a:xfrm>
          <a:prstGeom prst="rect">
            <a:avLst/>
          </a:prstGeom>
        </p:spPr>
      </p:pic>
      <p:sp>
        <p:nvSpPr>
          <p:cNvPr id="9" name="TextBox 8">
            <a:extLst>
              <a:ext uri="{FF2B5EF4-FFF2-40B4-BE49-F238E27FC236}">
                <a16:creationId xmlns:a16="http://schemas.microsoft.com/office/drawing/2014/main" id="{7B05CF27-79FE-0734-225C-D4B52B1ADA76}"/>
              </a:ext>
            </a:extLst>
          </p:cNvPr>
          <p:cNvSpPr txBox="1"/>
          <p:nvPr/>
        </p:nvSpPr>
        <p:spPr>
          <a:xfrm>
            <a:off x="306573" y="4125432"/>
            <a:ext cx="1853071" cy="369332"/>
          </a:xfrm>
          <a:prstGeom prst="rect">
            <a:avLst/>
          </a:prstGeom>
          <a:noFill/>
        </p:spPr>
        <p:txBody>
          <a:bodyPr wrap="none" rtlCol="0">
            <a:spAutoFit/>
          </a:bodyPr>
          <a:lstStyle/>
          <a:p>
            <a:r>
              <a:rPr lang="en-US" dirty="0"/>
              <a:t>Using the relation</a:t>
            </a:r>
          </a:p>
        </p:txBody>
      </p:sp>
      <p:sp>
        <p:nvSpPr>
          <p:cNvPr id="10" name="TextBox 9">
            <a:extLst>
              <a:ext uri="{FF2B5EF4-FFF2-40B4-BE49-F238E27FC236}">
                <a16:creationId xmlns:a16="http://schemas.microsoft.com/office/drawing/2014/main" id="{9BAE887A-53E7-9D1D-24FF-D8A7EDDFEE27}"/>
              </a:ext>
            </a:extLst>
          </p:cNvPr>
          <p:cNvSpPr txBox="1"/>
          <p:nvPr/>
        </p:nvSpPr>
        <p:spPr>
          <a:xfrm>
            <a:off x="5487038" y="4145171"/>
            <a:ext cx="5459187" cy="369332"/>
          </a:xfrm>
          <a:prstGeom prst="rect">
            <a:avLst/>
          </a:prstGeom>
          <a:noFill/>
        </p:spPr>
        <p:txBody>
          <a:bodyPr wrap="none" rtlCol="0">
            <a:spAutoFit/>
          </a:bodyPr>
          <a:lstStyle/>
          <a:p>
            <a:r>
              <a:rPr lang="en-US" dirty="0"/>
              <a:t>and the Dirac delta definition in terms of the limit above</a:t>
            </a:r>
          </a:p>
        </p:txBody>
      </p:sp>
      <p:pic>
        <p:nvPicPr>
          <p:cNvPr id="14" name="Picture 13">
            <a:extLst>
              <a:ext uri="{FF2B5EF4-FFF2-40B4-BE49-F238E27FC236}">
                <a16:creationId xmlns:a16="http://schemas.microsoft.com/office/drawing/2014/main" id="{1947AA0A-D0B8-4FD2-EA50-BCC1FA097ADF}"/>
              </a:ext>
            </a:extLst>
          </p:cNvPr>
          <p:cNvPicPr>
            <a:picLocks noChangeAspect="1"/>
          </p:cNvPicPr>
          <p:nvPr/>
        </p:nvPicPr>
        <p:blipFill>
          <a:blip r:embed="rId5"/>
          <a:stretch>
            <a:fillRect/>
          </a:stretch>
        </p:blipFill>
        <p:spPr>
          <a:xfrm>
            <a:off x="2890286" y="4860798"/>
            <a:ext cx="4927600" cy="457200"/>
          </a:xfrm>
          <a:prstGeom prst="rect">
            <a:avLst/>
          </a:prstGeom>
        </p:spPr>
      </p:pic>
      <p:sp>
        <p:nvSpPr>
          <p:cNvPr id="15" name="TextBox 14">
            <a:extLst>
              <a:ext uri="{FF2B5EF4-FFF2-40B4-BE49-F238E27FC236}">
                <a16:creationId xmlns:a16="http://schemas.microsoft.com/office/drawing/2014/main" id="{04D41A50-B475-4725-8E85-E25CA02DB218}"/>
              </a:ext>
            </a:extLst>
          </p:cNvPr>
          <p:cNvSpPr txBox="1"/>
          <p:nvPr/>
        </p:nvSpPr>
        <p:spPr>
          <a:xfrm>
            <a:off x="306573" y="5473744"/>
            <a:ext cx="3817263" cy="369332"/>
          </a:xfrm>
          <a:prstGeom prst="rect">
            <a:avLst/>
          </a:prstGeom>
          <a:noFill/>
        </p:spPr>
        <p:txBody>
          <a:bodyPr wrap="none" rtlCol="0">
            <a:spAutoFit/>
          </a:bodyPr>
          <a:lstStyle/>
          <a:p>
            <a:r>
              <a:rPr lang="en-US" dirty="0"/>
              <a:t>the expression for the transition rate is</a:t>
            </a:r>
          </a:p>
        </p:txBody>
      </p:sp>
      <p:pic>
        <p:nvPicPr>
          <p:cNvPr id="17" name="Picture 16" descr="A math equation with numbers and symbols&#10;&#10;AI-generated content may be incorrect.">
            <a:extLst>
              <a:ext uri="{FF2B5EF4-FFF2-40B4-BE49-F238E27FC236}">
                <a16:creationId xmlns:a16="http://schemas.microsoft.com/office/drawing/2014/main" id="{49B973AC-75E1-F55B-A160-1383CD0611D1}"/>
              </a:ext>
            </a:extLst>
          </p:cNvPr>
          <p:cNvPicPr>
            <a:picLocks noChangeAspect="1"/>
          </p:cNvPicPr>
          <p:nvPr/>
        </p:nvPicPr>
        <p:blipFill>
          <a:blip r:embed="rId6"/>
          <a:stretch>
            <a:fillRect/>
          </a:stretch>
        </p:blipFill>
        <p:spPr>
          <a:xfrm>
            <a:off x="2890286" y="5936354"/>
            <a:ext cx="5902840" cy="812537"/>
          </a:xfrm>
          <a:prstGeom prst="rect">
            <a:avLst/>
          </a:prstGeom>
        </p:spPr>
      </p:pic>
      <p:pic>
        <p:nvPicPr>
          <p:cNvPr id="19" name="Picture 18" descr="A close-up of a person&#10;&#10;AI-generated content may be incorrect.">
            <a:extLst>
              <a:ext uri="{FF2B5EF4-FFF2-40B4-BE49-F238E27FC236}">
                <a16:creationId xmlns:a16="http://schemas.microsoft.com/office/drawing/2014/main" id="{0B3FFE30-8FC4-97B6-0034-4407A94F5FEB}"/>
              </a:ext>
            </a:extLst>
          </p:cNvPr>
          <p:cNvPicPr>
            <a:picLocks noChangeAspect="1"/>
          </p:cNvPicPr>
          <p:nvPr/>
        </p:nvPicPr>
        <p:blipFill>
          <a:blip r:embed="rId7"/>
          <a:stretch>
            <a:fillRect/>
          </a:stretch>
        </p:blipFill>
        <p:spPr>
          <a:xfrm>
            <a:off x="10737495" y="4860798"/>
            <a:ext cx="1282199" cy="1795078"/>
          </a:xfrm>
          <a:prstGeom prst="rect">
            <a:avLst/>
          </a:prstGeom>
        </p:spPr>
      </p:pic>
      <p:sp>
        <p:nvSpPr>
          <p:cNvPr id="21" name="TextBox 20">
            <a:extLst>
              <a:ext uri="{FF2B5EF4-FFF2-40B4-BE49-F238E27FC236}">
                <a16:creationId xmlns:a16="http://schemas.microsoft.com/office/drawing/2014/main" id="{8AE57CB2-8774-A3D2-F6C4-AB1307C7DAFE}"/>
              </a:ext>
            </a:extLst>
          </p:cNvPr>
          <p:cNvSpPr txBox="1"/>
          <p:nvPr/>
        </p:nvSpPr>
        <p:spPr>
          <a:xfrm>
            <a:off x="10097279" y="4552193"/>
            <a:ext cx="2094721" cy="307777"/>
          </a:xfrm>
          <a:prstGeom prst="rect">
            <a:avLst/>
          </a:prstGeom>
          <a:noFill/>
        </p:spPr>
        <p:txBody>
          <a:bodyPr wrap="square">
            <a:spAutoFit/>
          </a:bodyPr>
          <a:lstStyle/>
          <a:p>
            <a:r>
              <a:rPr lang="en-US" sz="1400" dirty="0">
                <a:solidFill>
                  <a:srgbClr val="000000"/>
                </a:solidFill>
                <a:effectLst/>
                <a:latin typeface="Helvetica" pitchFamily="2" charset="0"/>
              </a:rPr>
              <a:t>Enrico Fermi 1901-1954</a:t>
            </a:r>
          </a:p>
        </p:txBody>
      </p:sp>
      <p:pic>
        <p:nvPicPr>
          <p:cNvPr id="25" name="Picture 24" descr="A white background with black and white clouds&#10;&#10;AI-generated content may be incorrect.">
            <a:extLst>
              <a:ext uri="{FF2B5EF4-FFF2-40B4-BE49-F238E27FC236}">
                <a16:creationId xmlns:a16="http://schemas.microsoft.com/office/drawing/2014/main" id="{983693E5-CD6E-4A33-F330-2A014C1B9A5F}"/>
              </a:ext>
            </a:extLst>
          </p:cNvPr>
          <p:cNvPicPr>
            <a:picLocks noChangeAspect="1"/>
          </p:cNvPicPr>
          <p:nvPr/>
        </p:nvPicPr>
        <p:blipFill>
          <a:blip r:embed="rId8"/>
          <a:stretch>
            <a:fillRect/>
          </a:stretch>
        </p:blipFill>
        <p:spPr>
          <a:xfrm>
            <a:off x="1783080" y="1250134"/>
            <a:ext cx="813816" cy="28783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521049-15CE-5B61-BD07-C6ADAB2E4DB7}"/>
                  </a:ext>
                </a:extLst>
              </p:cNvPr>
              <p:cNvSpPr txBox="1"/>
              <p:nvPr/>
            </p:nvSpPr>
            <p:spPr>
              <a:xfrm>
                <a:off x="1557228" y="1209386"/>
                <a:ext cx="1600200" cy="369332"/>
              </a:xfrm>
              <a:prstGeom prst="rect">
                <a:avLst/>
              </a:prstGeom>
              <a:noFill/>
            </p:spPr>
            <p:txBody>
              <a:bodyPr wrap="square">
                <a:spAutoFit/>
              </a:bodyPr>
              <a:lstStyle/>
              <a:p>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m:rPr>
                            <m:sty m:val="p"/>
                          </m:rPr>
                          <a:rPr lang="en-US" i="1" dirty="0">
                            <a:latin typeface="Cambria Math" panose="02040503050406030204" pitchFamily="18" charset="0"/>
                          </a:rPr>
                          <m:t>sin</m:t>
                        </m:r>
                        <m:r>
                          <a:rPr lang="en-US" i="1" dirty="0">
                            <a:latin typeface="Cambria Math" panose="02040503050406030204" pitchFamily="18" charset="0"/>
                          </a:rPr>
                          <m:t>(</m:t>
                        </m:r>
                        <m:r>
                          <a:rPr lang="el-GR" i="1" dirty="0">
                            <a:latin typeface="Cambria Math" panose="02040503050406030204" pitchFamily="18" charset="0"/>
                          </a:rPr>
                          <m:t>𝛼</m:t>
                        </m:r>
                        <m:r>
                          <a:rPr lang="en-US" i="1" dirty="0">
                            <a:latin typeface="Cambria Math" panose="02040503050406030204" pitchFamily="18" charset="0"/>
                          </a:rPr>
                          <m:t>𝑡</m:t>
                        </m:r>
                        <m:r>
                          <a:rPr lang="en-US" i="1" dirty="0">
                            <a:latin typeface="Cambria Math" panose="02040503050406030204" pitchFamily="18" charset="0"/>
                          </a:rPr>
                          <m:t>)]</m:t>
                        </m:r>
                      </m:e>
                      <m:sup>
                        <m:r>
                          <a:rPr lang="en-US" b="0" i="1" dirty="0" smtClean="0">
                            <a:latin typeface="Cambria Math" panose="02040503050406030204" pitchFamily="18" charset="0"/>
                          </a:rPr>
                          <m:t>2</m:t>
                        </m:r>
                      </m:sup>
                    </m:sSup>
                    <m:r>
                      <a:rPr lang="en-US" i="1" dirty="0">
                        <a:latin typeface="Cambria Math" panose="02040503050406030204" pitchFamily="18" charset="0"/>
                      </a:rPr>
                      <m:t>⁡</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l-GR" i="1" dirty="0">
                            <a:latin typeface="Cambria Math" panose="02040503050406030204" pitchFamily="18" charset="0"/>
                          </a:rPr>
                          <m:t>𝛼</m:t>
                        </m:r>
                      </m:e>
                      <m:sup>
                        <m:r>
                          <a:rPr lang="en-US" b="0" i="1" dirty="0" smtClean="0">
                            <a:latin typeface="Cambria Math" panose="02040503050406030204" pitchFamily="18" charset="0"/>
                          </a:rPr>
                          <m:t>2</m:t>
                        </m:r>
                      </m:sup>
                    </m:sSup>
                  </m:oMath>
                </a14:m>
                <a:r>
                  <a:rPr lang="el-GR" dirty="0"/>
                  <a:t> </a:t>
                </a:r>
                <a:endParaRPr lang="en-US" dirty="0"/>
              </a:p>
            </p:txBody>
          </p:sp>
        </mc:Choice>
        <mc:Fallback xmlns="">
          <p:sp>
            <p:nvSpPr>
              <p:cNvPr id="23" name="TextBox 22">
                <a:extLst>
                  <a:ext uri="{FF2B5EF4-FFF2-40B4-BE49-F238E27FC236}">
                    <a16:creationId xmlns:a16="http://schemas.microsoft.com/office/drawing/2014/main" id="{EE521049-15CE-5B61-BD07-C6ADAB2E4DB7}"/>
                  </a:ext>
                </a:extLst>
              </p:cNvPr>
              <p:cNvSpPr txBox="1">
                <a:spLocks noRot="1" noChangeAspect="1" noMove="1" noResize="1" noEditPoints="1" noAdjustHandles="1" noChangeArrowheads="1" noChangeShapeType="1" noTextEdit="1"/>
              </p:cNvSpPr>
              <p:nvPr/>
            </p:nvSpPr>
            <p:spPr>
              <a:xfrm>
                <a:off x="1557228" y="1209386"/>
                <a:ext cx="1600200" cy="369332"/>
              </a:xfrm>
              <a:prstGeom prst="rect">
                <a:avLst/>
              </a:prstGeom>
              <a:blipFill>
                <a:blip r:embed="rId9"/>
                <a:stretch>
                  <a:fillRect l="-157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675E591-5198-6393-221F-0810987259E3}"/>
                  </a:ext>
                </a:extLst>
              </p:cNvPr>
              <p:cNvSpPr txBox="1"/>
              <p:nvPr/>
            </p:nvSpPr>
            <p:spPr>
              <a:xfrm>
                <a:off x="2636479" y="1571876"/>
                <a:ext cx="7641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m:oMathPara>
                </a14:m>
                <a:endParaRPr lang="en-US" dirty="0"/>
              </a:p>
            </p:txBody>
          </p:sp>
        </mc:Choice>
        <mc:Fallback xmlns="">
          <p:sp>
            <p:nvSpPr>
              <p:cNvPr id="26" name="TextBox 25">
                <a:extLst>
                  <a:ext uri="{FF2B5EF4-FFF2-40B4-BE49-F238E27FC236}">
                    <a16:creationId xmlns:a16="http://schemas.microsoft.com/office/drawing/2014/main" id="{F675E591-5198-6393-221F-0810987259E3}"/>
                  </a:ext>
                </a:extLst>
              </p:cNvPr>
              <p:cNvSpPr txBox="1">
                <a:spLocks noRot="1" noChangeAspect="1" noMove="1" noResize="1" noEditPoints="1" noAdjustHandles="1" noChangeArrowheads="1" noChangeShapeType="1" noTextEdit="1"/>
              </p:cNvSpPr>
              <p:nvPr/>
            </p:nvSpPr>
            <p:spPr>
              <a:xfrm>
                <a:off x="2636479" y="1571876"/>
                <a:ext cx="764184"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77986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AF2567-84FF-C804-E6AA-44C1403AB8E5}"/>
              </a:ext>
            </a:extLst>
          </p:cNvPr>
          <p:cNvSpPr>
            <a:spLocks noGrp="1"/>
          </p:cNvSpPr>
          <p:nvPr>
            <p:ph type="title"/>
          </p:nvPr>
        </p:nvSpPr>
        <p:spPr>
          <a:xfrm>
            <a:off x="306573" y="0"/>
            <a:ext cx="10515600" cy="1325563"/>
          </a:xfrm>
        </p:spPr>
        <p:txBody>
          <a:bodyPr/>
          <a:lstStyle/>
          <a:p>
            <a:r>
              <a:rPr lang="en-US" b="1" dirty="0"/>
              <a:t>Fermi’s Golden Rule: normalization integral</a:t>
            </a:r>
          </a:p>
        </p:txBody>
      </p:sp>
      <p:sp>
        <p:nvSpPr>
          <p:cNvPr id="6" name="TextBox 5">
            <a:extLst>
              <a:ext uri="{FF2B5EF4-FFF2-40B4-BE49-F238E27FC236}">
                <a16:creationId xmlns:a16="http://schemas.microsoft.com/office/drawing/2014/main" id="{E4B44690-7C9E-D7C3-5A68-85F8AFA50B27}"/>
              </a:ext>
            </a:extLst>
          </p:cNvPr>
          <p:cNvSpPr txBox="1"/>
          <p:nvPr/>
        </p:nvSpPr>
        <p:spPr>
          <a:xfrm>
            <a:off x="331594" y="1140897"/>
            <a:ext cx="3163687" cy="369332"/>
          </a:xfrm>
          <a:prstGeom prst="rect">
            <a:avLst/>
          </a:prstGeom>
          <a:noFill/>
        </p:spPr>
        <p:txBody>
          <a:bodyPr wrap="none" rtlCol="0">
            <a:spAutoFit/>
          </a:bodyPr>
          <a:lstStyle/>
          <a:p>
            <a:r>
              <a:rPr lang="en-US" dirty="0"/>
              <a:t>All we are left to do is to prove  </a:t>
            </a:r>
          </a:p>
        </p:txBody>
      </p:sp>
      <p:pic>
        <p:nvPicPr>
          <p:cNvPr id="7" name="Picture 6" descr="A black and white math equation&#10;&#10;AI-generated content may be incorrect.">
            <a:extLst>
              <a:ext uri="{FF2B5EF4-FFF2-40B4-BE49-F238E27FC236}">
                <a16:creationId xmlns:a16="http://schemas.microsoft.com/office/drawing/2014/main" id="{3F729F04-206B-19D0-E7CD-8516623BC3AB}"/>
              </a:ext>
            </a:extLst>
          </p:cNvPr>
          <p:cNvPicPr>
            <a:picLocks noChangeAspect="1"/>
          </p:cNvPicPr>
          <p:nvPr/>
        </p:nvPicPr>
        <p:blipFill>
          <a:blip r:embed="rId2"/>
          <a:stretch>
            <a:fillRect/>
          </a:stretch>
        </p:blipFill>
        <p:spPr>
          <a:xfrm>
            <a:off x="3276600" y="1071563"/>
            <a:ext cx="2819400" cy="508000"/>
          </a:xfrm>
          <a:prstGeom prst="rect">
            <a:avLst/>
          </a:prstGeom>
        </p:spPr>
      </p:pic>
      <p:sp>
        <p:nvSpPr>
          <p:cNvPr id="8" name="TextBox 7">
            <a:extLst>
              <a:ext uri="{FF2B5EF4-FFF2-40B4-BE49-F238E27FC236}">
                <a16:creationId xmlns:a16="http://schemas.microsoft.com/office/drawing/2014/main" id="{D99C1677-A315-47B8-D24E-E530B4077873}"/>
              </a:ext>
            </a:extLst>
          </p:cNvPr>
          <p:cNvSpPr txBox="1"/>
          <p:nvPr/>
        </p:nvSpPr>
        <p:spPr>
          <a:xfrm>
            <a:off x="306573" y="1648897"/>
            <a:ext cx="10571420" cy="369332"/>
          </a:xfrm>
          <a:prstGeom prst="rect">
            <a:avLst/>
          </a:prstGeom>
          <a:noFill/>
        </p:spPr>
        <p:txBody>
          <a:bodyPr wrap="none" rtlCol="0">
            <a:spAutoFit/>
          </a:bodyPr>
          <a:lstStyle/>
          <a:p>
            <a:r>
              <a:rPr lang="en-US" dirty="0"/>
              <a:t>It is easy to see this by using the residue theorem. We observe that using the complex representation for sin(x) </a:t>
            </a:r>
          </a:p>
        </p:txBody>
      </p:sp>
      <p:pic>
        <p:nvPicPr>
          <p:cNvPr id="10" name="Picture 9" descr="A mathematical equation with a line&#10;&#10;AI-generated content may be incorrect.">
            <a:extLst>
              <a:ext uri="{FF2B5EF4-FFF2-40B4-BE49-F238E27FC236}">
                <a16:creationId xmlns:a16="http://schemas.microsoft.com/office/drawing/2014/main" id="{691A10D4-072A-88DF-EFCE-AB1FE3BE2B6E}"/>
              </a:ext>
            </a:extLst>
          </p:cNvPr>
          <p:cNvPicPr>
            <a:picLocks noChangeAspect="1"/>
          </p:cNvPicPr>
          <p:nvPr/>
        </p:nvPicPr>
        <p:blipFill>
          <a:blip r:embed="rId3"/>
          <a:stretch>
            <a:fillRect/>
          </a:stretch>
        </p:blipFill>
        <p:spPr>
          <a:xfrm>
            <a:off x="4713395" y="2222618"/>
            <a:ext cx="2411606" cy="468135"/>
          </a:xfrm>
          <a:prstGeom prst="rect">
            <a:avLst/>
          </a:prstGeom>
        </p:spPr>
      </p:pic>
      <p:sp>
        <p:nvSpPr>
          <p:cNvPr id="11" name="TextBox 10">
            <a:extLst>
              <a:ext uri="{FF2B5EF4-FFF2-40B4-BE49-F238E27FC236}">
                <a16:creationId xmlns:a16="http://schemas.microsoft.com/office/drawing/2014/main" id="{4EC89B3C-A8B9-4970-5083-FB0458ED9F47}"/>
              </a:ext>
            </a:extLst>
          </p:cNvPr>
          <p:cNvSpPr txBox="1"/>
          <p:nvPr/>
        </p:nvSpPr>
        <p:spPr>
          <a:xfrm>
            <a:off x="306573" y="2785945"/>
            <a:ext cx="11371896" cy="646331"/>
          </a:xfrm>
          <a:prstGeom prst="rect">
            <a:avLst/>
          </a:prstGeom>
          <a:noFill/>
        </p:spPr>
        <p:txBody>
          <a:bodyPr wrap="none" rtlCol="0">
            <a:spAutoFit/>
          </a:bodyPr>
          <a:lstStyle/>
          <a:p>
            <a:r>
              <a:rPr lang="en-US" dirty="0"/>
              <a:t>To avoid the double pole at 𝑥=0, drop the path of integration a bit below the real line (this function has no poles, and it </a:t>
            </a:r>
          </a:p>
          <a:p>
            <a:r>
              <a:rPr lang="en-US" dirty="0"/>
              <a:t>vanishes at infinity, so this is okay).</a:t>
            </a:r>
          </a:p>
        </p:txBody>
      </p:sp>
      <p:pic>
        <p:nvPicPr>
          <p:cNvPr id="15" name="Picture 14" descr="A circle with arrows and lines&#10;&#10;AI-generated content may be incorrect.">
            <a:extLst>
              <a:ext uri="{FF2B5EF4-FFF2-40B4-BE49-F238E27FC236}">
                <a16:creationId xmlns:a16="http://schemas.microsoft.com/office/drawing/2014/main" id="{F074DCA4-AB46-067F-90F6-5A5A8EEAE753}"/>
              </a:ext>
            </a:extLst>
          </p:cNvPr>
          <p:cNvPicPr>
            <a:picLocks noChangeAspect="1"/>
          </p:cNvPicPr>
          <p:nvPr/>
        </p:nvPicPr>
        <p:blipFill>
          <a:blip r:embed="rId4"/>
          <a:stretch>
            <a:fillRect/>
          </a:stretch>
        </p:blipFill>
        <p:spPr>
          <a:xfrm>
            <a:off x="9453727" y="3522850"/>
            <a:ext cx="2651494" cy="2511942"/>
          </a:xfrm>
          <a:prstGeom prst="rect">
            <a:avLst/>
          </a:prstGeom>
        </p:spPr>
      </p:pic>
      <p:pic>
        <p:nvPicPr>
          <p:cNvPr id="17" name="Picture 16" descr="A mathematical equation with numbers&#10;&#10;AI-generated content may be incorrect.">
            <a:extLst>
              <a:ext uri="{FF2B5EF4-FFF2-40B4-BE49-F238E27FC236}">
                <a16:creationId xmlns:a16="http://schemas.microsoft.com/office/drawing/2014/main" id="{D5FA7D5B-1D40-6558-AEC5-AC8DA743D1DA}"/>
              </a:ext>
            </a:extLst>
          </p:cNvPr>
          <p:cNvPicPr>
            <a:picLocks noChangeAspect="1"/>
          </p:cNvPicPr>
          <p:nvPr/>
        </p:nvPicPr>
        <p:blipFill>
          <a:blip r:embed="rId5"/>
          <a:stretch>
            <a:fillRect/>
          </a:stretch>
        </p:blipFill>
        <p:spPr>
          <a:xfrm>
            <a:off x="4745294" y="3429000"/>
            <a:ext cx="779721" cy="633523"/>
          </a:xfrm>
          <a:prstGeom prst="rect">
            <a:avLst/>
          </a:prstGeom>
        </p:spPr>
      </p:pic>
      <p:sp>
        <p:nvSpPr>
          <p:cNvPr id="18" name="TextBox 17">
            <a:extLst>
              <a:ext uri="{FF2B5EF4-FFF2-40B4-BE49-F238E27FC236}">
                <a16:creationId xmlns:a16="http://schemas.microsoft.com/office/drawing/2014/main" id="{15E9FA92-3513-078F-BA0F-1573A19268E4}"/>
              </a:ext>
            </a:extLst>
          </p:cNvPr>
          <p:cNvSpPr txBox="1"/>
          <p:nvPr/>
        </p:nvSpPr>
        <p:spPr>
          <a:xfrm>
            <a:off x="331594" y="3564027"/>
            <a:ext cx="4494628" cy="369332"/>
          </a:xfrm>
          <a:prstGeom prst="rect">
            <a:avLst/>
          </a:prstGeom>
          <a:noFill/>
        </p:spPr>
        <p:txBody>
          <a:bodyPr wrap="none" rtlCol="0">
            <a:spAutoFit/>
          </a:bodyPr>
          <a:lstStyle/>
          <a:p>
            <a:r>
              <a:rPr lang="en-US" b="0" i="0" dirty="0">
                <a:solidFill>
                  <a:srgbClr val="0C0D0E"/>
                </a:solidFill>
                <a:effectLst/>
              </a:rPr>
              <a:t>Note that </a:t>
            </a:r>
            <a:r>
              <a:rPr lang="en-US" b="0" i="0" u="none" strike="noStrike" dirty="0">
                <a:solidFill>
                  <a:srgbClr val="0C0D0E"/>
                </a:solidFill>
                <a:effectLst/>
              </a:rPr>
              <a:t>𝛾+</a:t>
            </a:r>
            <a:r>
              <a:rPr lang="el-GR" b="0" i="0" dirty="0">
                <a:solidFill>
                  <a:srgbClr val="0C0D0E"/>
                </a:solidFill>
                <a:effectLst/>
              </a:rPr>
              <a:t> </a:t>
            </a:r>
            <a:r>
              <a:rPr lang="en-US" b="0" i="0" dirty="0">
                <a:solidFill>
                  <a:srgbClr val="0C0D0E"/>
                </a:solidFill>
                <a:effectLst/>
              </a:rPr>
              <a:t>circles the double pole at </a:t>
            </a:r>
            <a:r>
              <a:rPr lang="en-US" b="0" i="0" u="none" strike="noStrike" dirty="0">
                <a:solidFill>
                  <a:srgbClr val="0C0D0E"/>
                </a:solidFill>
                <a:effectLst/>
              </a:rPr>
              <a:t>𝑥=0 of </a:t>
            </a:r>
            <a:endParaRPr lang="en-US" dirty="0"/>
          </a:p>
        </p:txBody>
      </p:sp>
      <p:sp>
        <p:nvSpPr>
          <p:cNvPr id="19" name="TextBox 18">
            <a:extLst>
              <a:ext uri="{FF2B5EF4-FFF2-40B4-BE49-F238E27FC236}">
                <a16:creationId xmlns:a16="http://schemas.microsoft.com/office/drawing/2014/main" id="{80B6FA08-12DD-456F-D6D9-59CC275233CF}"/>
              </a:ext>
            </a:extLst>
          </p:cNvPr>
          <p:cNvSpPr txBox="1"/>
          <p:nvPr/>
        </p:nvSpPr>
        <p:spPr>
          <a:xfrm>
            <a:off x="5564373" y="3564027"/>
            <a:ext cx="3277949" cy="369332"/>
          </a:xfrm>
          <a:prstGeom prst="rect">
            <a:avLst/>
          </a:prstGeom>
          <a:noFill/>
        </p:spPr>
        <p:txBody>
          <a:bodyPr wrap="none" rtlCol="0">
            <a:spAutoFit/>
          </a:bodyPr>
          <a:lstStyle/>
          <a:p>
            <a:r>
              <a:rPr lang="en-US" dirty="0"/>
              <a:t>and 𝛾− misses the pole at 𝑥=0 of</a:t>
            </a:r>
          </a:p>
        </p:txBody>
      </p:sp>
      <p:pic>
        <p:nvPicPr>
          <p:cNvPr id="21" name="Picture 20" descr="A black text on a white background&#10;&#10;AI-generated content may be incorrect.">
            <a:extLst>
              <a:ext uri="{FF2B5EF4-FFF2-40B4-BE49-F238E27FC236}">
                <a16:creationId xmlns:a16="http://schemas.microsoft.com/office/drawing/2014/main" id="{747C8BE8-1005-4F95-AFF1-3B44137D3F26}"/>
              </a:ext>
            </a:extLst>
          </p:cNvPr>
          <p:cNvPicPr>
            <a:picLocks noChangeAspect="1"/>
          </p:cNvPicPr>
          <p:nvPr/>
        </p:nvPicPr>
        <p:blipFill>
          <a:blip r:embed="rId6"/>
          <a:stretch>
            <a:fillRect/>
          </a:stretch>
        </p:blipFill>
        <p:spPr>
          <a:xfrm>
            <a:off x="8751549" y="3461712"/>
            <a:ext cx="893097" cy="600811"/>
          </a:xfrm>
          <a:prstGeom prst="rect">
            <a:avLst/>
          </a:prstGeom>
        </p:spPr>
      </p:pic>
      <p:pic>
        <p:nvPicPr>
          <p:cNvPr id="23" name="Picture 22" descr="A group of mathematical equations&#10;&#10;AI-generated content may be incorrect.">
            <a:extLst>
              <a:ext uri="{FF2B5EF4-FFF2-40B4-BE49-F238E27FC236}">
                <a16:creationId xmlns:a16="http://schemas.microsoft.com/office/drawing/2014/main" id="{A7F89673-704D-CFC6-BFB8-511454B06403}"/>
              </a:ext>
            </a:extLst>
          </p:cNvPr>
          <p:cNvPicPr>
            <a:picLocks noChangeAspect="1"/>
          </p:cNvPicPr>
          <p:nvPr/>
        </p:nvPicPr>
        <p:blipFill>
          <a:blip r:embed="rId7"/>
          <a:stretch>
            <a:fillRect/>
          </a:stretch>
        </p:blipFill>
        <p:spPr>
          <a:xfrm>
            <a:off x="3495281" y="4164838"/>
            <a:ext cx="4494628" cy="2499506"/>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4043A6-1082-8C47-020F-BD0A66005057}"/>
                  </a:ext>
                </a:extLst>
              </p:cNvPr>
              <p:cNvSpPr txBox="1"/>
              <p:nvPr/>
            </p:nvSpPr>
            <p:spPr>
              <a:xfrm>
                <a:off x="180444" y="5850126"/>
                <a:ext cx="2915926" cy="369332"/>
              </a:xfrm>
              <a:prstGeom prst="rect">
                <a:avLst/>
              </a:prstGeom>
              <a:noFill/>
            </p:spPr>
            <p:txBody>
              <a:bodyPr wrap="none" rtlCol="0">
                <a:spAutoFit/>
              </a:bodyPr>
              <a:lstStyle/>
              <a:p>
                <a:r>
                  <a:rPr lang="en-US" dirty="0"/>
                  <a:t>The residue theorem gives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4" name="TextBox 23">
                <a:extLst>
                  <a:ext uri="{FF2B5EF4-FFF2-40B4-BE49-F238E27FC236}">
                    <a16:creationId xmlns:a16="http://schemas.microsoft.com/office/drawing/2014/main" id="{804043A6-1082-8C47-020F-BD0A66005057}"/>
                  </a:ext>
                </a:extLst>
              </p:cNvPr>
              <p:cNvSpPr txBox="1">
                <a:spLocks noRot="1" noChangeAspect="1" noMove="1" noResize="1" noEditPoints="1" noAdjustHandles="1" noChangeArrowheads="1" noChangeShapeType="1" noTextEdit="1"/>
              </p:cNvSpPr>
              <p:nvPr/>
            </p:nvSpPr>
            <p:spPr>
              <a:xfrm>
                <a:off x="180444" y="5850126"/>
                <a:ext cx="2915926" cy="369332"/>
              </a:xfrm>
              <a:prstGeom prst="rect">
                <a:avLst/>
              </a:prstGeom>
              <a:blipFill>
                <a:blip r:embed="rId8"/>
                <a:stretch>
                  <a:fillRect l="-1739" t="-6667" b="-26667"/>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9AB69212-42E8-E913-336A-E676EF5701C0}"/>
              </a:ext>
            </a:extLst>
          </p:cNvPr>
          <p:cNvPicPr>
            <a:picLocks noChangeAspect="1"/>
          </p:cNvPicPr>
          <p:nvPr/>
        </p:nvPicPr>
        <p:blipFill>
          <a:blip r:embed="rId9"/>
          <a:stretch>
            <a:fillRect/>
          </a:stretch>
        </p:blipFill>
        <p:spPr>
          <a:xfrm>
            <a:off x="6769125" y="1059800"/>
            <a:ext cx="1689961" cy="508058"/>
          </a:xfrm>
          <a:prstGeom prst="rect">
            <a:avLst/>
          </a:prstGeom>
        </p:spPr>
      </p:pic>
      <p:sp>
        <p:nvSpPr>
          <p:cNvPr id="26" name="TextBox 25">
            <a:extLst>
              <a:ext uri="{FF2B5EF4-FFF2-40B4-BE49-F238E27FC236}">
                <a16:creationId xmlns:a16="http://schemas.microsoft.com/office/drawing/2014/main" id="{7102C122-106D-C8E4-674F-56BDD6D07D8A}"/>
              </a:ext>
            </a:extLst>
          </p:cNvPr>
          <p:cNvSpPr txBox="1"/>
          <p:nvPr/>
        </p:nvSpPr>
        <p:spPr>
          <a:xfrm>
            <a:off x="6212790" y="1135224"/>
            <a:ext cx="439544" cy="369332"/>
          </a:xfrm>
          <a:prstGeom prst="rect">
            <a:avLst/>
          </a:prstGeom>
          <a:noFill/>
        </p:spPr>
        <p:txBody>
          <a:bodyPr wrap="none" rtlCol="0">
            <a:spAutoFit/>
          </a:bodyPr>
          <a:lstStyle/>
          <a:p>
            <a:r>
              <a:rPr lang="en-US" dirty="0"/>
              <a:t>or </a:t>
            </a:r>
          </a:p>
        </p:txBody>
      </p:sp>
    </p:spTree>
    <p:extLst>
      <p:ext uri="{BB962C8B-B14F-4D97-AF65-F5344CB8AC3E}">
        <p14:creationId xmlns:p14="http://schemas.microsoft.com/office/powerpoint/2010/main" val="54679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01D9-FE82-5CE9-AE16-413D8C5553EB}"/>
              </a:ext>
            </a:extLst>
          </p:cNvPr>
          <p:cNvSpPr>
            <a:spLocks noGrp="1"/>
          </p:cNvSpPr>
          <p:nvPr>
            <p:ph type="title"/>
          </p:nvPr>
        </p:nvSpPr>
        <p:spPr>
          <a:xfrm>
            <a:off x="339437" y="0"/>
            <a:ext cx="10515600" cy="1325563"/>
          </a:xfrm>
        </p:spPr>
        <p:txBody>
          <a:bodyPr/>
          <a:lstStyle/>
          <a:p>
            <a:r>
              <a:rPr lang="en-US" b="1" dirty="0"/>
              <a:t>Emission and Absorption of Radiation</a:t>
            </a:r>
            <a:r>
              <a:rPr lang="en-US" dirty="0"/>
              <a:t> </a:t>
            </a:r>
          </a:p>
        </p:txBody>
      </p:sp>
      <p:sp>
        <p:nvSpPr>
          <p:cNvPr id="4" name="TextBox 3">
            <a:extLst>
              <a:ext uri="{FF2B5EF4-FFF2-40B4-BE49-F238E27FC236}">
                <a16:creationId xmlns:a16="http://schemas.microsoft.com/office/drawing/2014/main" id="{73843FFA-68C1-3F9C-7E73-3945D9D86608}"/>
              </a:ext>
            </a:extLst>
          </p:cNvPr>
          <p:cNvSpPr txBox="1"/>
          <p:nvPr/>
        </p:nvSpPr>
        <p:spPr>
          <a:xfrm>
            <a:off x="339437" y="1140897"/>
            <a:ext cx="6099462" cy="369332"/>
          </a:xfrm>
          <a:prstGeom prst="rect">
            <a:avLst/>
          </a:prstGeom>
          <a:noFill/>
        </p:spPr>
        <p:txBody>
          <a:bodyPr wrap="square">
            <a:spAutoFit/>
          </a:bodyPr>
          <a:lstStyle/>
          <a:p>
            <a:r>
              <a:rPr lang="en-US" sz="1800" b="1" dirty="0">
                <a:effectLst/>
                <a:latin typeface="ACaslonPro"/>
              </a:rPr>
              <a:t>Electromagnetic Waves </a:t>
            </a:r>
            <a:endParaRPr lang="en-US" dirty="0"/>
          </a:p>
        </p:txBody>
      </p:sp>
      <p:sp>
        <p:nvSpPr>
          <p:cNvPr id="6" name="TextBox 5">
            <a:extLst>
              <a:ext uri="{FF2B5EF4-FFF2-40B4-BE49-F238E27FC236}">
                <a16:creationId xmlns:a16="http://schemas.microsoft.com/office/drawing/2014/main" id="{E1CC4F0A-B0B3-A212-0DCF-65F18AA0F769}"/>
              </a:ext>
            </a:extLst>
          </p:cNvPr>
          <p:cNvSpPr txBox="1"/>
          <p:nvPr/>
        </p:nvSpPr>
        <p:spPr>
          <a:xfrm>
            <a:off x="339437" y="1585622"/>
            <a:ext cx="11578936" cy="1754326"/>
          </a:xfrm>
          <a:prstGeom prst="rect">
            <a:avLst/>
          </a:prstGeom>
          <a:noFill/>
        </p:spPr>
        <p:txBody>
          <a:bodyPr wrap="square">
            <a:spAutoFit/>
          </a:bodyPr>
          <a:lstStyle/>
          <a:p>
            <a:r>
              <a:rPr lang="en-US" sz="1800" dirty="0">
                <a:effectLst/>
                <a:latin typeface="ACaslonPro"/>
              </a:rPr>
              <a:t>An electromagnetic wave ( “light”, though it could be infrared, ultraviolet, microwave, x-ray, etc.; these differ only in their frequencies) consists of transverse (and mutually perpendicular) oscillating electric and magnetic fields (See figure). </a:t>
            </a:r>
          </a:p>
          <a:p>
            <a:endParaRPr lang="en-US" sz="1800" dirty="0">
              <a:effectLst/>
              <a:latin typeface="ACaslonPro"/>
            </a:endParaRPr>
          </a:p>
          <a:p>
            <a:r>
              <a:rPr lang="en-US" sz="1800" dirty="0">
                <a:effectLst/>
                <a:latin typeface="ACaslonPro"/>
              </a:rPr>
              <a:t>An atom, in the presence of a passing light wave, responds primarily to the electric component. If the wavelength is long (compared to the size of the atom), we can ignore the </a:t>
            </a:r>
            <a:r>
              <a:rPr lang="en-US" sz="1800" i="1" dirty="0">
                <a:effectLst/>
                <a:latin typeface="ACaslonPro"/>
              </a:rPr>
              <a:t>spatial </a:t>
            </a:r>
            <a:r>
              <a:rPr lang="en-US" sz="1800" dirty="0">
                <a:effectLst/>
                <a:latin typeface="ACaslonPro"/>
              </a:rPr>
              <a:t>variation in the field;</a:t>
            </a:r>
            <a:r>
              <a:rPr lang="en-US" sz="1400" dirty="0">
                <a:solidFill>
                  <a:srgbClr val="5B6BEA"/>
                </a:solidFill>
                <a:latin typeface="ACaslonPro"/>
              </a:rPr>
              <a:t> </a:t>
            </a:r>
            <a:r>
              <a:rPr lang="en-US" sz="1800" dirty="0">
                <a:effectLst/>
                <a:latin typeface="ACaslonPro"/>
              </a:rPr>
              <a:t>the atom, then, is exposed to a sinusoidally oscillating electric field </a:t>
            </a:r>
            <a:endParaRPr lang="en-US" dirty="0"/>
          </a:p>
        </p:txBody>
      </p:sp>
      <p:pic>
        <p:nvPicPr>
          <p:cNvPr id="8" name="Picture 7">
            <a:extLst>
              <a:ext uri="{FF2B5EF4-FFF2-40B4-BE49-F238E27FC236}">
                <a16:creationId xmlns:a16="http://schemas.microsoft.com/office/drawing/2014/main" id="{EDEAFC28-A92E-B345-DAE3-F31993BEE820}"/>
              </a:ext>
            </a:extLst>
          </p:cNvPr>
          <p:cNvPicPr>
            <a:picLocks noChangeAspect="1"/>
          </p:cNvPicPr>
          <p:nvPr/>
        </p:nvPicPr>
        <p:blipFill>
          <a:blip r:embed="rId2"/>
          <a:stretch>
            <a:fillRect/>
          </a:stretch>
        </p:blipFill>
        <p:spPr>
          <a:xfrm>
            <a:off x="4814454" y="3094123"/>
            <a:ext cx="2209800" cy="584200"/>
          </a:xfrm>
          <a:prstGeom prst="rect">
            <a:avLst/>
          </a:prstGeom>
        </p:spPr>
      </p:pic>
      <p:pic>
        <p:nvPicPr>
          <p:cNvPr id="10" name="Picture 9">
            <a:extLst>
              <a:ext uri="{FF2B5EF4-FFF2-40B4-BE49-F238E27FC236}">
                <a16:creationId xmlns:a16="http://schemas.microsoft.com/office/drawing/2014/main" id="{85951121-0FCF-36E7-C2A0-7DCEEA2C9CA2}"/>
              </a:ext>
            </a:extLst>
          </p:cNvPr>
          <p:cNvPicPr>
            <a:picLocks noChangeAspect="1"/>
          </p:cNvPicPr>
          <p:nvPr/>
        </p:nvPicPr>
        <p:blipFill>
          <a:blip r:embed="rId3"/>
          <a:stretch>
            <a:fillRect/>
          </a:stretch>
        </p:blipFill>
        <p:spPr>
          <a:xfrm>
            <a:off x="6077817" y="4314597"/>
            <a:ext cx="5774460" cy="2100552"/>
          </a:xfrm>
          <a:prstGeom prst="rect">
            <a:avLst/>
          </a:prstGeom>
        </p:spPr>
      </p:pic>
      <p:sp>
        <p:nvSpPr>
          <p:cNvPr id="11" name="TextBox 10">
            <a:extLst>
              <a:ext uri="{FF2B5EF4-FFF2-40B4-BE49-F238E27FC236}">
                <a16:creationId xmlns:a16="http://schemas.microsoft.com/office/drawing/2014/main" id="{B116C6E6-FE74-4A60-FC10-C6CDB48940A6}"/>
              </a:ext>
            </a:extLst>
          </p:cNvPr>
          <p:cNvSpPr txBox="1"/>
          <p:nvPr/>
        </p:nvSpPr>
        <p:spPr>
          <a:xfrm>
            <a:off x="339437" y="3797985"/>
            <a:ext cx="10345882" cy="646331"/>
          </a:xfrm>
          <a:prstGeom prst="rect">
            <a:avLst/>
          </a:prstGeom>
          <a:noFill/>
        </p:spPr>
        <p:txBody>
          <a:bodyPr wrap="square" rtlCol="0">
            <a:spAutoFit/>
          </a:bodyPr>
          <a:lstStyle/>
          <a:p>
            <a:r>
              <a:rPr lang="en-US" sz="1800" dirty="0">
                <a:effectLst/>
                <a:latin typeface="ACaslonPro"/>
              </a:rPr>
              <a:t>Let’s assume the light is monochromatic and polarized along the </a:t>
            </a:r>
            <a:r>
              <a:rPr lang="en-US" sz="1800" i="1" dirty="0">
                <a:effectLst/>
                <a:latin typeface="ACaslonPro"/>
              </a:rPr>
              <a:t>z </a:t>
            </a:r>
            <a:r>
              <a:rPr lang="en-US" sz="1800" dirty="0">
                <a:effectLst/>
                <a:latin typeface="ACaslonPro"/>
              </a:rPr>
              <a:t>direction). </a:t>
            </a:r>
          </a:p>
          <a:p>
            <a:r>
              <a:rPr lang="en-US" sz="1800" dirty="0">
                <a:effectLst/>
                <a:latin typeface="ACaslonPro"/>
              </a:rPr>
              <a:t>The perturbing Hamiltonian is</a:t>
            </a:r>
            <a:endParaRPr lang="en-US" dirty="0"/>
          </a:p>
        </p:txBody>
      </p:sp>
      <p:pic>
        <p:nvPicPr>
          <p:cNvPr id="13" name="Picture 12">
            <a:extLst>
              <a:ext uri="{FF2B5EF4-FFF2-40B4-BE49-F238E27FC236}">
                <a16:creationId xmlns:a16="http://schemas.microsoft.com/office/drawing/2014/main" id="{3A501F29-CEF4-3479-5AD1-A7E62B1673C1}"/>
              </a:ext>
            </a:extLst>
          </p:cNvPr>
          <p:cNvPicPr>
            <a:picLocks noChangeAspect="1"/>
          </p:cNvPicPr>
          <p:nvPr/>
        </p:nvPicPr>
        <p:blipFill>
          <a:blip r:embed="rId4"/>
          <a:stretch>
            <a:fillRect/>
          </a:stretch>
        </p:blipFill>
        <p:spPr>
          <a:xfrm>
            <a:off x="415636" y="4593319"/>
            <a:ext cx="2597727" cy="497695"/>
          </a:xfrm>
          <a:prstGeom prst="rect">
            <a:avLst/>
          </a:prstGeom>
        </p:spPr>
      </p:pic>
      <p:sp>
        <p:nvSpPr>
          <p:cNvPr id="15" name="TextBox 14">
            <a:extLst>
              <a:ext uri="{FF2B5EF4-FFF2-40B4-BE49-F238E27FC236}">
                <a16:creationId xmlns:a16="http://schemas.microsoft.com/office/drawing/2014/main" id="{C64AB93F-D2B2-5E88-96AE-A9AF3F617D3E}"/>
              </a:ext>
            </a:extLst>
          </p:cNvPr>
          <p:cNvSpPr txBox="1"/>
          <p:nvPr/>
        </p:nvSpPr>
        <p:spPr>
          <a:xfrm>
            <a:off x="339437" y="5272164"/>
            <a:ext cx="6099462" cy="369332"/>
          </a:xfrm>
          <a:prstGeom prst="rect">
            <a:avLst/>
          </a:prstGeom>
          <a:noFill/>
        </p:spPr>
        <p:txBody>
          <a:bodyPr wrap="square">
            <a:spAutoFit/>
          </a:bodyPr>
          <a:lstStyle/>
          <a:p>
            <a:r>
              <a:rPr lang="en-US" sz="1800" dirty="0">
                <a:effectLst/>
                <a:latin typeface="ACaslonPro"/>
              </a:rPr>
              <a:t>where </a:t>
            </a:r>
            <a:r>
              <a:rPr lang="en-US" sz="1800" i="1" dirty="0">
                <a:effectLst/>
                <a:latin typeface="ACaslonPro"/>
              </a:rPr>
              <a:t>q </a:t>
            </a:r>
            <a:r>
              <a:rPr lang="en-US" sz="1800" dirty="0">
                <a:effectLst/>
                <a:latin typeface="ACaslonPro"/>
              </a:rPr>
              <a:t>is the charge of the electron.</a:t>
            </a:r>
            <a:r>
              <a:rPr lang="en-US" sz="1400" dirty="0">
                <a:solidFill>
                  <a:srgbClr val="5B6BEA"/>
                </a:solidFill>
                <a:latin typeface="ACaslonPro"/>
              </a:rPr>
              <a:t> </a:t>
            </a:r>
            <a:r>
              <a:rPr lang="en-US" sz="1800" dirty="0">
                <a:effectLst/>
                <a:latin typeface="ACaslonPro"/>
              </a:rPr>
              <a:t>Evidently </a:t>
            </a:r>
            <a:endParaRPr lang="en-US" dirty="0"/>
          </a:p>
        </p:txBody>
      </p:sp>
      <p:pic>
        <p:nvPicPr>
          <p:cNvPr id="17" name="Picture 16">
            <a:extLst>
              <a:ext uri="{FF2B5EF4-FFF2-40B4-BE49-F238E27FC236}">
                <a16:creationId xmlns:a16="http://schemas.microsoft.com/office/drawing/2014/main" id="{3BCA318A-58E7-187E-D3BB-6760F66D74D3}"/>
              </a:ext>
            </a:extLst>
          </p:cNvPr>
          <p:cNvPicPr>
            <a:picLocks noChangeAspect="1"/>
          </p:cNvPicPr>
          <p:nvPr/>
        </p:nvPicPr>
        <p:blipFill>
          <a:blip r:embed="rId5"/>
          <a:stretch>
            <a:fillRect/>
          </a:stretch>
        </p:blipFill>
        <p:spPr>
          <a:xfrm>
            <a:off x="339437" y="5872444"/>
            <a:ext cx="5681082" cy="542705"/>
          </a:xfrm>
          <a:prstGeom prst="rect">
            <a:avLst/>
          </a:prstGeom>
        </p:spPr>
      </p:pic>
    </p:spTree>
    <p:extLst>
      <p:ext uri="{BB962C8B-B14F-4D97-AF65-F5344CB8AC3E}">
        <p14:creationId xmlns:p14="http://schemas.microsoft.com/office/powerpoint/2010/main" val="49149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4A3EC9-A167-6B6D-7982-9BA83377378F}"/>
                  </a:ext>
                </a:extLst>
              </p:cNvPr>
              <p:cNvSpPr txBox="1"/>
              <p:nvPr/>
            </p:nvSpPr>
            <p:spPr>
              <a:xfrm>
                <a:off x="339437" y="1140897"/>
                <a:ext cx="11513126" cy="1200329"/>
              </a:xfrm>
              <a:prstGeom prst="rect">
                <a:avLst/>
              </a:prstGeom>
              <a:noFill/>
            </p:spPr>
            <p:txBody>
              <a:bodyPr wrap="square">
                <a:spAutoFit/>
              </a:bodyPr>
              <a:lstStyle/>
              <a:p>
                <a:r>
                  <a:rPr lang="en-US" sz="1800" dirty="0">
                    <a:effectLst/>
                    <a:latin typeface="ACaslonPro"/>
                  </a:rPr>
                  <a:t>Typicall</a:t>
                </a:r>
                <a:r>
                  <a:rPr lang="en-US" dirty="0">
                    <a:latin typeface="ACaslonPro"/>
                  </a:rPr>
                  <a:t>y,</a:t>
                </a:r>
                <a:r>
                  <a:rPr lang="en-US" sz="1800" dirty="0">
                    <a:effectLst/>
                    <a:latin typeface="ACaslonPro"/>
                  </a:rPr>
                  <a:t>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oMath>
                </a14:m>
                <a:r>
                  <a:rPr lang="en-US" sz="1800" dirty="0">
                    <a:effectLst/>
                    <a:latin typeface="ACaslonPro"/>
                  </a:rPr>
                  <a:t> is an even or odd function of </a:t>
                </a:r>
                <a:r>
                  <a:rPr lang="en-US" sz="1800" i="1" dirty="0">
                    <a:effectLst/>
                    <a:latin typeface="ACaslonPro"/>
                  </a:rPr>
                  <a:t>z</a:t>
                </a:r>
                <a:r>
                  <a:rPr lang="en-US" sz="1800" dirty="0">
                    <a:effectLst/>
                    <a:latin typeface="ACaslonPro"/>
                  </a:rPr>
                  <a:t>; in either case </a:t>
                </a:r>
                <a14:m>
                  <m:oMath xmlns:m="http://schemas.openxmlformats.org/officeDocument/2006/math">
                    <m:r>
                      <m:rPr>
                        <m:sty m:val="p"/>
                      </m:rPr>
                      <a:rPr lang="en-US" sz="1800" b="0" i="0" smtClean="0">
                        <a:effectLst/>
                        <a:latin typeface="Cambria Math" panose="02040503050406030204" pitchFamily="18" charset="0"/>
                      </a:rPr>
                      <m:t>z</m:t>
                    </m:r>
                    <m:sSup>
                      <m:sSupPr>
                        <m:ctrlPr>
                          <a:rPr lang="en-US" sz="1800" i="1" smtClean="0">
                            <a:effectLst/>
                            <a:latin typeface="Cambria Math" panose="02040503050406030204" pitchFamily="18" charset="0"/>
                          </a:rPr>
                        </m:ctrlPr>
                      </m:sSupPr>
                      <m:e>
                        <m:d>
                          <m:dPr>
                            <m:begChr m:val="|"/>
                            <m:endChr m:val="|"/>
                            <m:ctrlPr>
                              <a:rPr lang="en-US" sz="1800" i="1" smtClean="0">
                                <a:effectLst/>
                                <a:latin typeface="Cambria Math" panose="02040503050406030204" pitchFamily="18" charset="0"/>
                              </a:rPr>
                            </m:ctrlPr>
                          </m:dPr>
                          <m:e>
                            <m:r>
                              <a:rPr lang="en-US" sz="1800" i="1" smtClean="0">
                                <a:effectLst/>
                                <a:latin typeface="Cambria Math" panose="02040503050406030204" pitchFamily="18" charset="0"/>
                                <a:ea typeface="Cambria Math" panose="02040503050406030204" pitchFamily="18" charset="0"/>
                              </a:rPr>
                              <m:t>𝜓</m:t>
                            </m:r>
                          </m:e>
                        </m:d>
                      </m:e>
                      <m:sup>
                        <m:r>
                          <a:rPr lang="en-US" sz="1800" b="0" i="1" smtClean="0">
                            <a:effectLst/>
                            <a:latin typeface="Cambria Math" panose="02040503050406030204" pitchFamily="18" charset="0"/>
                          </a:rPr>
                          <m:t>2</m:t>
                        </m:r>
                      </m:sup>
                    </m:sSup>
                  </m:oMath>
                </a14:m>
                <a:r>
                  <a:rPr lang="en-US" sz="1800" dirty="0">
                    <a:effectLst/>
                    <a:latin typeface="ACaslonPro"/>
                  </a:rPr>
                  <a:t> is an odd function which</a:t>
                </a:r>
                <a:r>
                  <a:rPr lang="en-US" dirty="0"/>
                  <a:t> integrates to zero (this is Laporte’s rule. This licenses our usual assumption that the diagonal matrix elements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𝐻</m:t>
                        </m:r>
                      </m:e>
                      <m:sup>
                        <m:r>
                          <a:rPr lang="en-US" b="0" i="1" smtClean="0">
                            <a:latin typeface="Cambria Math" panose="02040503050406030204" pitchFamily="18" charset="0"/>
                          </a:rPr>
                          <m:t>′</m:t>
                        </m:r>
                      </m:sup>
                    </m:sSup>
                  </m:oMath>
                </a14:m>
                <a:r>
                  <a:rPr lang="en-US" sz="1800" dirty="0">
                    <a:effectLst/>
                    <a:latin typeface="ACaslonPro"/>
                  </a:rPr>
                  <a:t>vanish. </a:t>
                </a:r>
              </a:p>
              <a:p>
                <a:r>
                  <a:rPr lang="en-US" sz="1800" dirty="0">
                    <a:effectLst/>
                    <a:latin typeface="ACaslonPro"/>
                  </a:rPr>
                  <a:t>Thus, the interaction of light with matter is governed by precisely the kind of oscillatory perturbation we studied before, with </a:t>
                </a:r>
                <a:endParaRPr lang="en-US" dirty="0"/>
              </a:p>
            </p:txBody>
          </p:sp>
        </mc:Choice>
        <mc:Fallback xmlns="">
          <p:sp>
            <p:nvSpPr>
              <p:cNvPr id="4" name="TextBox 3">
                <a:extLst>
                  <a:ext uri="{FF2B5EF4-FFF2-40B4-BE49-F238E27FC236}">
                    <a16:creationId xmlns:a16="http://schemas.microsoft.com/office/drawing/2014/main" id="{B24A3EC9-A167-6B6D-7982-9BA83377378F}"/>
                  </a:ext>
                </a:extLst>
              </p:cNvPr>
              <p:cNvSpPr txBox="1">
                <a:spLocks noRot="1" noChangeAspect="1" noMove="1" noResize="1" noEditPoints="1" noAdjustHandles="1" noChangeArrowheads="1" noChangeShapeType="1" noTextEdit="1"/>
              </p:cNvSpPr>
              <p:nvPr/>
            </p:nvSpPr>
            <p:spPr>
              <a:xfrm>
                <a:off x="339437" y="1140897"/>
                <a:ext cx="11513126" cy="1200329"/>
              </a:xfrm>
              <a:prstGeom prst="rect">
                <a:avLst/>
              </a:prstGeom>
              <a:blipFill>
                <a:blip r:embed="rId2"/>
                <a:stretch>
                  <a:fillRect l="-441" t="-2083" b="-7292"/>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5ECC9117-4720-C05A-2251-36D759868F17}"/>
              </a:ext>
            </a:extLst>
          </p:cNvPr>
          <p:cNvSpPr txBox="1">
            <a:spLocks/>
          </p:cNvSpPr>
          <p:nvPr/>
        </p:nvSpPr>
        <p:spPr>
          <a:xfrm>
            <a:off x="3394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00" dirty="0">
                <a:effectLst/>
                <a:latin typeface="ACaslonPro"/>
              </a:rPr>
              <a:t>Electromagnetic Waves </a:t>
            </a:r>
            <a:endParaRPr lang="en-US" dirty="0"/>
          </a:p>
        </p:txBody>
      </p:sp>
      <p:pic>
        <p:nvPicPr>
          <p:cNvPr id="7" name="Picture 6">
            <a:extLst>
              <a:ext uri="{FF2B5EF4-FFF2-40B4-BE49-F238E27FC236}">
                <a16:creationId xmlns:a16="http://schemas.microsoft.com/office/drawing/2014/main" id="{9E46FF18-0E80-C72F-B587-BDA4A5CA0B8F}"/>
              </a:ext>
            </a:extLst>
          </p:cNvPr>
          <p:cNvPicPr>
            <a:picLocks noChangeAspect="1"/>
          </p:cNvPicPr>
          <p:nvPr/>
        </p:nvPicPr>
        <p:blipFill>
          <a:blip r:embed="rId3"/>
          <a:stretch>
            <a:fillRect/>
          </a:stretch>
        </p:blipFill>
        <p:spPr>
          <a:xfrm>
            <a:off x="5251450" y="2106276"/>
            <a:ext cx="1689100" cy="4699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530BD0-FE56-13C3-1EA0-F0B2286B8BC9}"/>
                  </a:ext>
                </a:extLst>
              </p:cNvPr>
              <p:cNvSpPr txBox="1"/>
              <p:nvPr/>
            </p:nvSpPr>
            <p:spPr>
              <a:xfrm>
                <a:off x="339436" y="2835791"/>
                <a:ext cx="11513125" cy="1200329"/>
              </a:xfrm>
              <a:prstGeom prst="rect">
                <a:avLst/>
              </a:prstGeom>
              <a:noFill/>
            </p:spPr>
            <p:txBody>
              <a:bodyPr wrap="square">
                <a:spAutoFit/>
              </a:bodyPr>
              <a:lstStyle/>
              <a:p>
                <a:r>
                  <a:rPr lang="en-US" sz="1800" b="1" dirty="0">
                    <a:effectLst/>
                    <a:latin typeface="ACaslonPro"/>
                  </a:rPr>
                  <a:t>Absorption, Stimulated Emission, and Spontaneous Emission. </a:t>
                </a:r>
                <a:endParaRPr lang="en-US" dirty="0"/>
              </a:p>
              <a:p>
                <a:endParaRPr lang="en-US" sz="1800" dirty="0">
                  <a:effectLst/>
                  <a:latin typeface="ACaslonPro"/>
                </a:endParaRPr>
              </a:p>
              <a:p>
                <a:r>
                  <a:rPr lang="en-US" sz="1800" dirty="0">
                    <a:effectLst/>
                    <a:latin typeface="ACaslonPro"/>
                  </a:rPr>
                  <a:t>If an atom starts out in the “lower” state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𝑎</m:t>
                        </m:r>
                      </m:sub>
                    </m:sSub>
                  </m:oMath>
                </a14:m>
                <a:r>
                  <a:rPr lang="en-US" dirty="0"/>
                  <a:t> and we shine a polarized monochromatic beam of light on it, the probability of a transition to the “upper” 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𝑏</m:t>
                        </m:r>
                      </m:sub>
                    </m:sSub>
                  </m:oMath>
                </a14:m>
                <a:r>
                  <a:rPr lang="en-US" dirty="0"/>
                  <a:t> </a:t>
                </a:r>
              </a:p>
            </p:txBody>
          </p:sp>
        </mc:Choice>
        <mc:Fallback xmlns="">
          <p:sp>
            <p:nvSpPr>
              <p:cNvPr id="9" name="TextBox 8">
                <a:extLst>
                  <a:ext uri="{FF2B5EF4-FFF2-40B4-BE49-F238E27FC236}">
                    <a16:creationId xmlns:a16="http://schemas.microsoft.com/office/drawing/2014/main" id="{89530BD0-FE56-13C3-1EA0-F0B2286B8BC9}"/>
                  </a:ext>
                </a:extLst>
              </p:cNvPr>
              <p:cNvSpPr txBox="1">
                <a:spLocks noRot="1" noChangeAspect="1" noMove="1" noResize="1" noEditPoints="1" noAdjustHandles="1" noChangeArrowheads="1" noChangeShapeType="1" noTextEdit="1"/>
              </p:cNvSpPr>
              <p:nvPr/>
            </p:nvSpPr>
            <p:spPr>
              <a:xfrm>
                <a:off x="339436" y="2835791"/>
                <a:ext cx="11513125" cy="1200329"/>
              </a:xfrm>
              <a:prstGeom prst="rect">
                <a:avLst/>
              </a:prstGeom>
              <a:blipFill>
                <a:blip r:embed="rId4"/>
                <a:stretch>
                  <a:fillRect l="-441" t="-2105" b="-736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6E0C05D-2246-D697-1DD3-AA823A8BBACE}"/>
              </a:ext>
            </a:extLst>
          </p:cNvPr>
          <p:cNvPicPr>
            <a:picLocks noChangeAspect="1"/>
          </p:cNvPicPr>
          <p:nvPr/>
        </p:nvPicPr>
        <p:blipFill>
          <a:blip r:embed="rId5"/>
          <a:stretch>
            <a:fillRect/>
          </a:stretch>
        </p:blipFill>
        <p:spPr>
          <a:xfrm>
            <a:off x="3505198" y="4087572"/>
            <a:ext cx="4613718" cy="84811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34210E-484C-F040-53D4-00A9C17C436E}"/>
                  </a:ext>
                </a:extLst>
              </p:cNvPr>
              <p:cNvSpPr txBox="1"/>
              <p:nvPr/>
            </p:nvSpPr>
            <p:spPr>
              <a:xfrm>
                <a:off x="467591" y="5177016"/>
                <a:ext cx="10879389" cy="369332"/>
              </a:xfrm>
              <a:prstGeom prst="rect">
                <a:avLst/>
              </a:prstGeom>
              <a:noFill/>
            </p:spPr>
            <p:txBody>
              <a:bodyPr wrap="none" rtlCol="0">
                <a:spAutoFit/>
              </a:bodyPr>
              <a:lstStyle/>
              <a:p>
                <a:r>
                  <a:rPr lang="en-US" sz="1800" dirty="0">
                    <a:effectLst/>
                    <a:latin typeface="ACaslonPro"/>
                  </a:rPr>
                  <a:t>In this process, the atom absorbs energy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𝑏</m:t>
                        </m:r>
                      </m:sub>
                    </m:sSub>
                    <m:r>
                      <a:rPr lang="en-US" sz="1800" b="0" i="1" smtClean="0">
                        <a:effectLst/>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ℏ</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oMath>
                </a14:m>
                <a:r>
                  <a:rPr lang="en-US" dirty="0"/>
                  <a:t> from the electromagnetic field, so it’s called </a:t>
                </a:r>
                <a:r>
                  <a:rPr lang="en-US" b="1" dirty="0"/>
                  <a:t>absorption</a:t>
                </a:r>
                <a:r>
                  <a:rPr lang="en-US" dirty="0"/>
                  <a:t>. </a:t>
                </a:r>
              </a:p>
            </p:txBody>
          </p:sp>
        </mc:Choice>
        <mc:Fallback xmlns="">
          <p:sp>
            <p:nvSpPr>
              <p:cNvPr id="12" name="TextBox 11">
                <a:extLst>
                  <a:ext uri="{FF2B5EF4-FFF2-40B4-BE49-F238E27FC236}">
                    <a16:creationId xmlns:a16="http://schemas.microsoft.com/office/drawing/2014/main" id="{CD34210E-484C-F040-53D4-00A9C17C436E}"/>
                  </a:ext>
                </a:extLst>
              </p:cNvPr>
              <p:cNvSpPr txBox="1">
                <a:spLocks noRot="1" noChangeAspect="1" noMove="1" noResize="1" noEditPoints="1" noAdjustHandles="1" noChangeArrowheads="1" noChangeShapeType="1" noTextEdit="1"/>
              </p:cNvSpPr>
              <p:nvPr/>
            </p:nvSpPr>
            <p:spPr>
              <a:xfrm>
                <a:off x="467591" y="5177016"/>
                <a:ext cx="10879389" cy="369332"/>
              </a:xfrm>
              <a:prstGeom prst="rect">
                <a:avLst/>
              </a:prstGeom>
              <a:blipFill>
                <a:blip r:embed="rId6"/>
                <a:stretch>
                  <a:fillRect l="-466"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545780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6B94-13BB-3745-967E-07FE0F4B625D}"/>
              </a:ext>
            </a:extLst>
          </p:cNvPr>
          <p:cNvSpPr>
            <a:spLocks noGrp="1"/>
          </p:cNvSpPr>
          <p:nvPr>
            <p:ph type="title"/>
          </p:nvPr>
        </p:nvSpPr>
        <p:spPr>
          <a:xfrm>
            <a:off x="519303" y="-36751"/>
            <a:ext cx="12119264" cy="1282949"/>
          </a:xfrm>
        </p:spPr>
        <p:txBody>
          <a:bodyPr>
            <a:normAutofit/>
          </a:bodyPr>
          <a:lstStyle/>
          <a:p>
            <a:r>
              <a:rPr lang="en-US" sz="4000" b="1" dirty="0"/>
              <a:t>Absorption, Stimulated and Spontaneous Emission</a:t>
            </a:r>
          </a:p>
        </p:txBody>
      </p:sp>
      <p:sp>
        <p:nvSpPr>
          <p:cNvPr id="4" name="TextBox 3">
            <a:extLst>
              <a:ext uri="{FF2B5EF4-FFF2-40B4-BE49-F238E27FC236}">
                <a16:creationId xmlns:a16="http://schemas.microsoft.com/office/drawing/2014/main" id="{45CD687C-9E5B-0E3B-D15A-9FEFB5436604}"/>
              </a:ext>
            </a:extLst>
          </p:cNvPr>
          <p:cNvSpPr txBox="1"/>
          <p:nvPr/>
        </p:nvSpPr>
        <p:spPr>
          <a:xfrm>
            <a:off x="329045" y="1019753"/>
            <a:ext cx="11154641" cy="923330"/>
          </a:xfrm>
          <a:prstGeom prst="rect">
            <a:avLst/>
          </a:prstGeom>
          <a:noFill/>
        </p:spPr>
        <p:txBody>
          <a:bodyPr wrap="square">
            <a:spAutoFit/>
          </a:bodyPr>
          <a:lstStyle/>
          <a:p>
            <a:r>
              <a:rPr lang="en-US" dirty="0"/>
              <a:t>Informally, we say that the atom has “absorbed a photon”. Technically, the word “photon” belongs to QED</a:t>
            </a:r>
          </a:p>
          <a:p>
            <a:r>
              <a:rPr lang="en-US" b="1" dirty="0"/>
              <a:t>Quantum Electrodynamics</a:t>
            </a:r>
            <a:r>
              <a:rPr lang="en-US" dirty="0"/>
              <a:t>—the quantum theory of the electromagnetic field—whereas we are treating the field itself </a:t>
            </a:r>
            <a:r>
              <a:rPr lang="en-US" i="1" dirty="0"/>
              <a:t>classically</a:t>
            </a:r>
            <a:r>
              <a:rPr lang="en-US" dirty="0"/>
              <a:t>. But this language is convenient, as long as you don’t read too much into it. </a:t>
            </a:r>
          </a:p>
        </p:txBody>
      </p:sp>
      <p:pic>
        <p:nvPicPr>
          <p:cNvPr id="6" name="Picture 5">
            <a:extLst>
              <a:ext uri="{FF2B5EF4-FFF2-40B4-BE49-F238E27FC236}">
                <a16:creationId xmlns:a16="http://schemas.microsoft.com/office/drawing/2014/main" id="{32250B9D-C180-784B-7F41-FAB156F63D55}"/>
              </a:ext>
            </a:extLst>
          </p:cNvPr>
          <p:cNvPicPr>
            <a:picLocks noChangeAspect="1"/>
          </p:cNvPicPr>
          <p:nvPr/>
        </p:nvPicPr>
        <p:blipFill>
          <a:blip r:embed="rId2"/>
          <a:stretch>
            <a:fillRect/>
          </a:stretch>
        </p:blipFill>
        <p:spPr>
          <a:xfrm>
            <a:off x="2020165" y="1989157"/>
            <a:ext cx="7772400" cy="132774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5ABE025-7545-92C5-7115-B8B224FC48C4}"/>
                  </a:ext>
                </a:extLst>
              </p:cNvPr>
              <p:cNvSpPr txBox="1"/>
              <p:nvPr/>
            </p:nvSpPr>
            <p:spPr>
              <a:xfrm>
                <a:off x="329045" y="3429000"/>
                <a:ext cx="11610109" cy="1754326"/>
              </a:xfrm>
              <a:prstGeom prst="rect">
                <a:avLst/>
              </a:prstGeom>
              <a:noFill/>
            </p:spPr>
            <p:txBody>
              <a:bodyPr wrap="square">
                <a:spAutoFit/>
              </a:bodyPr>
              <a:lstStyle/>
              <a:p>
                <a:r>
                  <a:rPr lang="en-US" dirty="0">
                    <a:latin typeface="ACaslonPro"/>
                  </a:rPr>
                  <a:t>We</a:t>
                </a:r>
                <a:r>
                  <a:rPr lang="en-US" sz="1800" dirty="0">
                    <a:effectLst/>
                    <a:latin typeface="ACaslonPro"/>
                  </a:rPr>
                  <a:t> could, of course, go back and run the whole derivation for a system that starts off in the </a:t>
                </a:r>
                <a:r>
                  <a:rPr lang="en-US" sz="1800" i="1" dirty="0">
                    <a:effectLst/>
                    <a:latin typeface="ACaslonPro"/>
                  </a:rPr>
                  <a:t>upper </a:t>
                </a:r>
                <a:r>
                  <a:rPr lang="en-US" sz="1800" dirty="0">
                    <a:effectLst/>
                    <a:latin typeface="ACaslonPro"/>
                  </a:rPr>
                  <a:t>state</a:t>
                </a:r>
              </a:p>
              <a:p>
                <a:endParaRPr lang="en-US" dirty="0">
                  <a:latin typeface="ACaslonPro"/>
                </a:endParaRPr>
              </a:p>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𝑏</m:t>
                        </m:r>
                      </m:sub>
                    </m:sSub>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oMath>
                </a14:m>
                <a:r>
                  <a:rPr lang="en-US" sz="1800" dirty="0">
                    <a:effectLst/>
                    <a:latin typeface="ACaslonPro"/>
                  </a:rPr>
                  <a:t> </a:t>
                </a:r>
              </a:p>
              <a:p>
                <a:endParaRPr lang="en-US" sz="1800" dirty="0">
                  <a:effectLst/>
                  <a:latin typeface="ACaslonPro"/>
                </a:endParaRPr>
              </a:p>
              <a:p>
                <a:r>
                  <a:rPr lang="en-US" sz="1800" dirty="0">
                    <a:effectLst/>
                    <a:latin typeface="ACaslonPro"/>
                  </a:rPr>
                  <a:t>The result will be </a:t>
                </a:r>
                <a:r>
                  <a:rPr lang="en-US" sz="1800" i="1" dirty="0">
                    <a:effectLst/>
                    <a:latin typeface="ACaslonPro"/>
                  </a:rPr>
                  <a:t>exactly the same</a:t>
                </a:r>
                <a:r>
                  <a:rPr lang="en-US" sz="1800" dirty="0">
                    <a:effectLst/>
                    <a:latin typeface="ACaslonPro"/>
                  </a:rPr>
                  <a:t>—except that this time we’re calculating the probability of a transition </a:t>
                </a:r>
                <a:r>
                  <a:rPr lang="en-US" sz="1800" i="1" dirty="0">
                    <a:effectLst/>
                    <a:latin typeface="ACaslonPro"/>
                  </a:rPr>
                  <a:t>down </a:t>
                </a:r>
                <a:r>
                  <a:rPr lang="en-US" sz="1800" dirty="0">
                    <a:effectLst/>
                    <a:latin typeface="ACaslonPro"/>
                  </a:rPr>
                  <a:t>to the </a:t>
                </a:r>
                <a:r>
                  <a:rPr lang="en-US" sz="1800" i="1" dirty="0">
                    <a:effectLst/>
                    <a:latin typeface="ACaslonPro"/>
                  </a:rPr>
                  <a:t>lower </a:t>
                </a:r>
                <a:r>
                  <a:rPr lang="en-US" sz="1800" dirty="0">
                    <a:effectLst/>
                    <a:latin typeface="ACaslonPro"/>
                  </a:rPr>
                  <a:t>level:  </a:t>
                </a:r>
                <a:endParaRPr lang="en-US" dirty="0"/>
              </a:p>
            </p:txBody>
          </p:sp>
        </mc:Choice>
        <mc:Fallback xmlns="">
          <p:sp>
            <p:nvSpPr>
              <p:cNvPr id="8" name="TextBox 7">
                <a:extLst>
                  <a:ext uri="{FF2B5EF4-FFF2-40B4-BE49-F238E27FC236}">
                    <a16:creationId xmlns:a16="http://schemas.microsoft.com/office/drawing/2014/main" id="{65ABE025-7545-92C5-7115-B8B224FC48C4}"/>
                  </a:ext>
                </a:extLst>
              </p:cNvPr>
              <p:cNvSpPr txBox="1">
                <a:spLocks noRot="1" noChangeAspect="1" noMove="1" noResize="1" noEditPoints="1" noAdjustHandles="1" noChangeArrowheads="1" noChangeShapeType="1" noTextEdit="1"/>
              </p:cNvSpPr>
              <p:nvPr/>
            </p:nvSpPr>
            <p:spPr>
              <a:xfrm>
                <a:off x="329045" y="3429000"/>
                <a:ext cx="11610109" cy="1754326"/>
              </a:xfrm>
              <a:prstGeom prst="rect">
                <a:avLst/>
              </a:prstGeom>
              <a:blipFill>
                <a:blip r:embed="rId3"/>
                <a:stretch>
                  <a:fillRect l="-328" t="-2158" b="-431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DCF5E67-FF99-B6EE-9D25-B52743A8CA3B}"/>
              </a:ext>
            </a:extLst>
          </p:cNvPr>
          <p:cNvPicPr>
            <a:picLocks noChangeAspect="1"/>
          </p:cNvPicPr>
          <p:nvPr/>
        </p:nvPicPr>
        <p:blipFill>
          <a:blip r:embed="rId4"/>
          <a:stretch>
            <a:fillRect/>
          </a:stretch>
        </p:blipFill>
        <p:spPr>
          <a:xfrm>
            <a:off x="2020165" y="5210849"/>
            <a:ext cx="1993900" cy="444500"/>
          </a:xfrm>
          <a:prstGeom prst="rect">
            <a:avLst/>
          </a:prstGeom>
        </p:spPr>
      </p:pic>
      <p:pic>
        <p:nvPicPr>
          <p:cNvPr id="12" name="Picture 11">
            <a:extLst>
              <a:ext uri="{FF2B5EF4-FFF2-40B4-BE49-F238E27FC236}">
                <a16:creationId xmlns:a16="http://schemas.microsoft.com/office/drawing/2014/main" id="{57E94B4E-A74A-FED2-8B98-E88A92511B89}"/>
              </a:ext>
            </a:extLst>
          </p:cNvPr>
          <p:cNvPicPr>
            <a:picLocks noChangeAspect="1"/>
          </p:cNvPicPr>
          <p:nvPr/>
        </p:nvPicPr>
        <p:blipFill>
          <a:blip r:embed="rId5"/>
          <a:stretch>
            <a:fillRect/>
          </a:stretch>
        </p:blipFill>
        <p:spPr>
          <a:xfrm>
            <a:off x="4776932" y="4990529"/>
            <a:ext cx="4690052" cy="944841"/>
          </a:xfrm>
          <a:prstGeom prst="rect">
            <a:avLst/>
          </a:prstGeom>
        </p:spPr>
      </p:pic>
      <p:sp>
        <p:nvSpPr>
          <p:cNvPr id="13" name="TextBox 12">
            <a:extLst>
              <a:ext uri="{FF2B5EF4-FFF2-40B4-BE49-F238E27FC236}">
                <a16:creationId xmlns:a16="http://schemas.microsoft.com/office/drawing/2014/main" id="{089FAD6A-D6EA-169D-31C0-8A4020766C36}"/>
              </a:ext>
            </a:extLst>
          </p:cNvPr>
          <p:cNvSpPr txBox="1"/>
          <p:nvPr/>
        </p:nvSpPr>
        <p:spPr>
          <a:xfrm>
            <a:off x="329045" y="5830427"/>
            <a:ext cx="11718977" cy="923330"/>
          </a:xfrm>
          <a:prstGeom prst="rect">
            <a:avLst/>
          </a:prstGeom>
          <a:noFill/>
        </p:spPr>
        <p:txBody>
          <a:bodyPr wrap="none" rtlCol="0">
            <a:spAutoFit/>
          </a:bodyPr>
          <a:lstStyle/>
          <a:p>
            <a:r>
              <a:rPr lang="en-US" sz="1800" dirty="0">
                <a:effectLst/>
                <a:latin typeface="ACaslonPro"/>
              </a:rPr>
              <a:t>This is an absolutely </a:t>
            </a:r>
            <a:r>
              <a:rPr lang="en-US" sz="1800" i="1" dirty="0">
                <a:effectLst/>
                <a:latin typeface="ACaslonPro"/>
              </a:rPr>
              <a:t>astonishing </a:t>
            </a:r>
            <a:r>
              <a:rPr lang="en-US" sz="1800" dirty="0">
                <a:effectLst/>
                <a:latin typeface="ACaslonPro"/>
              </a:rPr>
              <a:t>result: If the particle is in the </a:t>
            </a:r>
            <a:r>
              <a:rPr lang="en-US" sz="1800" i="1" dirty="0">
                <a:effectLst/>
                <a:latin typeface="ACaslonPro"/>
              </a:rPr>
              <a:t>upper </a:t>
            </a:r>
            <a:r>
              <a:rPr lang="en-US" sz="1800" dirty="0">
                <a:effectLst/>
                <a:latin typeface="ACaslonPro"/>
              </a:rPr>
              <a:t>state, and you shine light on it, it can make a transition </a:t>
            </a:r>
          </a:p>
          <a:p>
            <a:r>
              <a:rPr lang="en-US" sz="1800" dirty="0">
                <a:effectLst/>
                <a:latin typeface="ACaslonPro"/>
              </a:rPr>
              <a:t>to the </a:t>
            </a:r>
            <a:r>
              <a:rPr lang="en-US" sz="1800" i="1" dirty="0">
                <a:effectLst/>
                <a:latin typeface="ACaslonPro"/>
              </a:rPr>
              <a:t>lower </a:t>
            </a:r>
            <a:r>
              <a:rPr lang="en-US" sz="1800" dirty="0">
                <a:effectLst/>
                <a:latin typeface="ACaslonPro"/>
              </a:rPr>
              <a:t>state, and in fact the probability of such a transition is exactly the same as for a transition </a:t>
            </a:r>
            <a:r>
              <a:rPr lang="en-US" sz="1800" i="1" dirty="0">
                <a:effectLst/>
                <a:latin typeface="ACaslonPro"/>
              </a:rPr>
              <a:t>upward </a:t>
            </a:r>
            <a:r>
              <a:rPr lang="en-US" sz="1800" dirty="0">
                <a:effectLst/>
                <a:latin typeface="ACaslonPro"/>
              </a:rPr>
              <a:t>from </a:t>
            </a:r>
          </a:p>
          <a:p>
            <a:r>
              <a:rPr lang="en-US" sz="1800" dirty="0">
                <a:effectLst/>
                <a:latin typeface="ACaslonPro"/>
              </a:rPr>
              <a:t>the </a:t>
            </a:r>
            <a:r>
              <a:rPr lang="en-US" sz="1800" i="1" dirty="0">
                <a:effectLst/>
                <a:latin typeface="ACaslonPro"/>
              </a:rPr>
              <a:t>lower </a:t>
            </a:r>
            <a:r>
              <a:rPr lang="en-US" sz="1800" dirty="0">
                <a:effectLst/>
                <a:latin typeface="ACaslonPro"/>
              </a:rPr>
              <a:t>state. This process, which was first predicted by Einstein, is called </a:t>
            </a:r>
            <a:r>
              <a:rPr lang="en-US" sz="1800" b="1" dirty="0">
                <a:effectLst/>
                <a:latin typeface="ACaslonPro"/>
              </a:rPr>
              <a:t>stimulated emission</a:t>
            </a:r>
            <a:r>
              <a:rPr lang="en-US" sz="1800" dirty="0">
                <a:effectLst/>
                <a:latin typeface="ACaslonPro"/>
              </a:rPr>
              <a:t>. </a:t>
            </a:r>
            <a:endParaRPr lang="en-US" dirty="0"/>
          </a:p>
        </p:txBody>
      </p:sp>
    </p:spTree>
    <p:extLst>
      <p:ext uri="{BB962C8B-B14F-4D97-AF65-F5344CB8AC3E}">
        <p14:creationId xmlns:p14="http://schemas.microsoft.com/office/powerpoint/2010/main" val="218650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905577E-D20B-96E6-4AD0-C47106ADB635}"/>
              </a:ext>
            </a:extLst>
          </p:cNvPr>
          <p:cNvSpPr>
            <a:spLocks noGrp="1"/>
          </p:cNvSpPr>
          <p:nvPr>
            <p:ph type="title"/>
          </p:nvPr>
        </p:nvSpPr>
        <p:spPr>
          <a:xfrm>
            <a:off x="335972" y="20782"/>
            <a:ext cx="11856028" cy="1267691"/>
          </a:xfrm>
        </p:spPr>
        <p:txBody>
          <a:bodyPr>
            <a:normAutofit/>
          </a:bodyPr>
          <a:lstStyle/>
          <a:p>
            <a:r>
              <a:rPr lang="en-US" sz="3600" b="1" dirty="0"/>
              <a:t>LASER </a:t>
            </a:r>
            <a:r>
              <a:rPr lang="en-US" sz="3600" dirty="0">
                <a:latin typeface="ACaslonPro"/>
              </a:rPr>
              <a:t>(</a:t>
            </a:r>
            <a:r>
              <a:rPr lang="en-US" sz="3600" b="1" dirty="0">
                <a:latin typeface="ACaslonPro"/>
              </a:rPr>
              <a:t>L</a:t>
            </a:r>
            <a:r>
              <a:rPr lang="en-US" sz="3600" dirty="0">
                <a:latin typeface="ACaslonPro"/>
              </a:rPr>
              <a:t>ight </a:t>
            </a:r>
            <a:r>
              <a:rPr lang="en-US" sz="3600" b="1" dirty="0">
                <a:latin typeface="ACaslonPro"/>
              </a:rPr>
              <a:t>A</a:t>
            </a:r>
            <a:r>
              <a:rPr lang="en-US" sz="3600" dirty="0">
                <a:latin typeface="ACaslonPro"/>
              </a:rPr>
              <a:t>mplification by </a:t>
            </a:r>
            <a:r>
              <a:rPr lang="en-US" sz="3600" b="1" dirty="0">
                <a:latin typeface="ACaslonPro"/>
              </a:rPr>
              <a:t>S</a:t>
            </a:r>
            <a:r>
              <a:rPr lang="en-US" sz="3600" dirty="0">
                <a:latin typeface="ACaslonPro"/>
              </a:rPr>
              <a:t>timulated </a:t>
            </a:r>
            <a:r>
              <a:rPr lang="en-US" sz="3600" b="1" dirty="0">
                <a:latin typeface="ACaslonPro"/>
              </a:rPr>
              <a:t>E</a:t>
            </a:r>
            <a:r>
              <a:rPr lang="en-US" sz="3600" dirty="0">
                <a:latin typeface="ACaslonPro"/>
              </a:rPr>
              <a:t>mitted </a:t>
            </a:r>
            <a:r>
              <a:rPr lang="en-US" sz="3600" b="1" dirty="0">
                <a:latin typeface="ACaslonPro"/>
              </a:rPr>
              <a:t>R</a:t>
            </a:r>
            <a:r>
              <a:rPr lang="en-US" sz="3600" dirty="0">
                <a:latin typeface="ACaslonPro"/>
              </a:rPr>
              <a:t>adiation)</a:t>
            </a:r>
            <a:endParaRPr lang="en-US" sz="36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9349FD-54D4-E33F-FFCF-B5C96AF929AC}"/>
                  </a:ext>
                </a:extLst>
              </p:cNvPr>
              <p:cNvSpPr txBox="1"/>
              <p:nvPr/>
            </p:nvSpPr>
            <p:spPr>
              <a:xfrm>
                <a:off x="202622" y="1152345"/>
                <a:ext cx="11726142" cy="5078313"/>
              </a:xfrm>
              <a:prstGeom prst="rect">
                <a:avLst/>
              </a:prstGeom>
              <a:noFill/>
            </p:spPr>
            <p:txBody>
              <a:bodyPr wrap="square">
                <a:spAutoFit/>
              </a:bodyPr>
              <a:lstStyle/>
              <a:p>
                <a:r>
                  <a:rPr lang="en-US" sz="1800" dirty="0">
                    <a:effectLst/>
                    <a:latin typeface="ACaslonPro"/>
                  </a:rPr>
                  <a:t>In the case of stimulated emission, the electromagnetic field </a:t>
                </a:r>
                <a:r>
                  <a:rPr lang="en-US" sz="1800" i="1" dirty="0">
                    <a:effectLst/>
                    <a:latin typeface="ACaslonPro"/>
                  </a:rPr>
                  <a:t>gains </a:t>
                </a:r>
                <a:r>
                  <a:rPr lang="en-US" sz="1800" dirty="0">
                    <a:effectLst/>
                    <a:latin typeface="ACaslonPro"/>
                  </a:rPr>
                  <a:t>energy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ℏ</m:t>
                    </m:r>
                    <m:sSub>
                      <m:sSubPr>
                        <m:ctrlPr>
                          <a:rPr lang="en-US" sz="1800" i="1" smtClean="0">
                            <a:effectLst/>
                            <a:latin typeface="Cambria Math" panose="02040503050406030204" pitchFamily="18" charset="0"/>
                            <a:ea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ea typeface="Cambria Math" panose="02040503050406030204" pitchFamily="18" charset="0"/>
                          </a:rPr>
                          <m:t>0</m:t>
                        </m:r>
                      </m:sub>
                    </m:sSub>
                  </m:oMath>
                </a14:m>
                <a:r>
                  <a:rPr lang="en-US" sz="1800" dirty="0">
                    <a:effectLst/>
                    <a:latin typeface="ACaslonPro"/>
                  </a:rPr>
                  <a:t> </a:t>
                </a:r>
                <a:r>
                  <a:rPr lang="en-US" dirty="0"/>
                  <a:t>from the atom; we say that: </a:t>
                </a:r>
              </a:p>
              <a:p>
                <a:pPr marL="285750" indent="-285750">
                  <a:buFont typeface="Arial" panose="020B0604020202020204" pitchFamily="34" charset="0"/>
                  <a:buChar char="•"/>
                </a:pPr>
                <a:r>
                  <a:rPr lang="en-US" dirty="0"/>
                  <a:t>one photon went in, and </a:t>
                </a:r>
                <a:r>
                  <a:rPr lang="en-US" i="1" dirty="0"/>
                  <a:t>two </a:t>
                </a:r>
                <a:r>
                  <a:rPr lang="en-US" dirty="0"/>
                  <a:t>photons came out—the original one that caused the transition plus another one from the transition itself. </a:t>
                </a:r>
              </a:p>
              <a:p>
                <a:endParaRPr lang="en-US" dirty="0"/>
              </a:p>
              <a:p>
                <a:endParaRPr lang="en-US" dirty="0"/>
              </a:p>
              <a:p>
                <a:endParaRPr lang="en-US" dirty="0"/>
              </a:p>
              <a:p>
                <a:endParaRPr lang="en-US" dirty="0"/>
              </a:p>
              <a:p>
                <a:endParaRPr lang="en-US" dirty="0"/>
              </a:p>
              <a:p>
                <a:r>
                  <a:rPr lang="en-US" dirty="0"/>
                  <a:t>This raises the possibility of </a:t>
                </a:r>
                <a:r>
                  <a:rPr lang="en-US" i="1" dirty="0"/>
                  <a:t>amplification</a:t>
                </a:r>
                <a:r>
                  <a:rPr lang="en-US" dirty="0"/>
                  <a:t>, for if we had a bottle of atoms, all in the upper state, and triggered it with a single incident photon, a chain reaction would occur, with the first photon producing two, these two producing four, and so on. We’d have an enormous number of photons coming out, all with the same frequency and at virtually the same instant. </a:t>
                </a:r>
              </a:p>
              <a:p>
                <a:r>
                  <a:rPr lang="en-US" sz="1800" dirty="0">
                    <a:effectLst/>
                    <a:latin typeface="ACaslonPro"/>
                  </a:rPr>
                  <a:t> </a:t>
                </a:r>
              </a:p>
              <a:p>
                <a:r>
                  <a:rPr lang="en-US" dirty="0">
                    <a:highlight>
                      <a:srgbClr val="FFFF00"/>
                    </a:highlight>
                    <a:latin typeface="ACaslonPro"/>
                  </a:rPr>
                  <a:t>That is the principle behind the LASER (</a:t>
                </a:r>
                <a:r>
                  <a:rPr lang="en-US" b="1" dirty="0">
                    <a:highlight>
                      <a:srgbClr val="FFFF00"/>
                    </a:highlight>
                    <a:latin typeface="ACaslonPro"/>
                  </a:rPr>
                  <a:t>L</a:t>
                </a:r>
                <a:r>
                  <a:rPr lang="en-US" dirty="0">
                    <a:highlight>
                      <a:srgbClr val="FFFF00"/>
                    </a:highlight>
                    <a:latin typeface="ACaslonPro"/>
                  </a:rPr>
                  <a:t>ight </a:t>
                </a:r>
                <a:r>
                  <a:rPr lang="en-US" b="1" dirty="0">
                    <a:highlight>
                      <a:srgbClr val="FFFF00"/>
                    </a:highlight>
                    <a:latin typeface="ACaslonPro"/>
                  </a:rPr>
                  <a:t>A</a:t>
                </a:r>
                <a:r>
                  <a:rPr lang="en-US" dirty="0">
                    <a:highlight>
                      <a:srgbClr val="FFFF00"/>
                    </a:highlight>
                    <a:latin typeface="ACaslonPro"/>
                  </a:rPr>
                  <a:t>mplification by </a:t>
                </a:r>
                <a:r>
                  <a:rPr lang="en-US" b="1" dirty="0">
                    <a:highlight>
                      <a:srgbClr val="FFFF00"/>
                    </a:highlight>
                    <a:latin typeface="ACaslonPro"/>
                  </a:rPr>
                  <a:t>S</a:t>
                </a:r>
                <a:r>
                  <a:rPr lang="en-US" dirty="0">
                    <a:highlight>
                      <a:srgbClr val="FFFF00"/>
                    </a:highlight>
                    <a:latin typeface="ACaslonPro"/>
                  </a:rPr>
                  <a:t>timulated </a:t>
                </a:r>
                <a:r>
                  <a:rPr lang="en-US" b="1" dirty="0">
                    <a:highlight>
                      <a:srgbClr val="FFFF00"/>
                    </a:highlight>
                    <a:latin typeface="ACaslonPro"/>
                  </a:rPr>
                  <a:t>E</a:t>
                </a:r>
                <a:r>
                  <a:rPr lang="en-US" dirty="0">
                    <a:highlight>
                      <a:srgbClr val="FFFF00"/>
                    </a:highlight>
                    <a:latin typeface="ACaslonPro"/>
                  </a:rPr>
                  <a:t>mitted </a:t>
                </a:r>
                <a:r>
                  <a:rPr lang="en-US" b="1" dirty="0">
                    <a:highlight>
                      <a:srgbClr val="FFFF00"/>
                    </a:highlight>
                    <a:latin typeface="ACaslonPro"/>
                  </a:rPr>
                  <a:t>R</a:t>
                </a:r>
                <a:r>
                  <a:rPr lang="en-US" dirty="0">
                    <a:highlight>
                      <a:srgbClr val="FFFF00"/>
                    </a:highlight>
                    <a:latin typeface="ACaslonPro"/>
                  </a:rPr>
                  <a:t>adiation)</a:t>
                </a:r>
              </a:p>
              <a:p>
                <a:endParaRPr lang="en-US" sz="1800" dirty="0">
                  <a:effectLst/>
                  <a:latin typeface="ACaslonPro"/>
                </a:endParaRPr>
              </a:p>
              <a:p>
                <a:r>
                  <a:rPr lang="en-US" sz="1800" dirty="0">
                    <a:effectLst/>
                    <a:latin typeface="ACaslonPro"/>
                  </a:rPr>
                  <a:t>Note that it is essential (for laser action) to get a majority of the atoms into the upper state (a so-called </a:t>
                </a:r>
                <a:r>
                  <a:rPr lang="en-US" sz="1800" b="1" dirty="0">
                    <a:effectLst/>
                    <a:latin typeface="ACaslonPro"/>
                  </a:rPr>
                  <a:t>population inversion</a:t>
                </a:r>
                <a:r>
                  <a:rPr lang="en-US" sz="1800" dirty="0">
                    <a:effectLst/>
                    <a:latin typeface="ACaslonPro"/>
                  </a:rPr>
                  <a:t>), because </a:t>
                </a:r>
                <a:r>
                  <a:rPr lang="en-US" sz="1800" i="1" dirty="0">
                    <a:effectLst/>
                    <a:latin typeface="ACaslonPro"/>
                  </a:rPr>
                  <a:t>absorption </a:t>
                </a:r>
                <a:r>
                  <a:rPr lang="en-US" sz="1800" dirty="0">
                    <a:effectLst/>
                    <a:latin typeface="ACaslonPro"/>
                  </a:rPr>
                  <a:t>(which </a:t>
                </a:r>
                <a:r>
                  <a:rPr lang="en-US" sz="1800" i="1" dirty="0">
                    <a:effectLst/>
                    <a:latin typeface="ACaslonPro"/>
                  </a:rPr>
                  <a:t>costs </a:t>
                </a:r>
                <a:r>
                  <a:rPr lang="en-US" sz="1800" dirty="0">
                    <a:effectLst/>
                    <a:latin typeface="ACaslonPro"/>
                  </a:rPr>
                  <a:t>one photon) competes with stimulated emission (which </a:t>
                </a:r>
                <a:r>
                  <a:rPr lang="en-US" sz="1800" i="1" dirty="0">
                    <a:effectLst/>
                    <a:latin typeface="ACaslonPro"/>
                  </a:rPr>
                  <a:t>creates </a:t>
                </a:r>
                <a:r>
                  <a:rPr lang="en-US" sz="1800" dirty="0">
                    <a:effectLst/>
                    <a:latin typeface="ACaslonPro"/>
                  </a:rPr>
                  <a:t>one); if you started with an even mixture of the two states, you’d get no amplification at all. </a:t>
                </a:r>
                <a:endParaRPr lang="en-US" dirty="0"/>
              </a:p>
              <a:p>
                <a:endParaRPr lang="en-US" dirty="0"/>
              </a:p>
            </p:txBody>
          </p:sp>
        </mc:Choice>
        <mc:Fallback xmlns="">
          <p:sp>
            <p:nvSpPr>
              <p:cNvPr id="7" name="TextBox 6">
                <a:extLst>
                  <a:ext uri="{FF2B5EF4-FFF2-40B4-BE49-F238E27FC236}">
                    <a16:creationId xmlns:a16="http://schemas.microsoft.com/office/drawing/2014/main" id="{2C9349FD-54D4-E33F-FFCF-B5C96AF929AC}"/>
                  </a:ext>
                </a:extLst>
              </p:cNvPr>
              <p:cNvSpPr txBox="1">
                <a:spLocks noRot="1" noChangeAspect="1" noMove="1" noResize="1" noEditPoints="1" noAdjustHandles="1" noChangeArrowheads="1" noChangeShapeType="1" noTextEdit="1"/>
              </p:cNvSpPr>
              <p:nvPr/>
            </p:nvSpPr>
            <p:spPr>
              <a:xfrm>
                <a:off x="202622" y="1152345"/>
                <a:ext cx="11726142" cy="5078313"/>
              </a:xfrm>
              <a:prstGeom prst="rect">
                <a:avLst/>
              </a:prstGeom>
              <a:blipFill>
                <a:blip r:embed="rId2"/>
                <a:stretch>
                  <a:fillRect l="-324" t="-499" r="-649"/>
                </a:stretch>
              </a:blipFill>
            </p:spPr>
            <p:txBody>
              <a:bodyPr/>
              <a:lstStyle/>
              <a:p>
                <a:r>
                  <a:rPr lang="en-US">
                    <a:noFill/>
                  </a:rPr>
                  <a:t> </a:t>
                </a:r>
              </a:p>
            </p:txBody>
          </p:sp>
        </mc:Fallback>
      </mc:AlternateContent>
      <p:pic>
        <p:nvPicPr>
          <p:cNvPr id="9" name="Picture 8" descr="A diagram of a wave line&#10;&#10;Description automatically generated with medium confidence">
            <a:extLst>
              <a:ext uri="{FF2B5EF4-FFF2-40B4-BE49-F238E27FC236}">
                <a16:creationId xmlns:a16="http://schemas.microsoft.com/office/drawing/2014/main" id="{A34A706C-51CC-7AFC-C0CD-2865E8B188CF}"/>
              </a:ext>
            </a:extLst>
          </p:cNvPr>
          <p:cNvPicPr>
            <a:picLocks noChangeAspect="1"/>
          </p:cNvPicPr>
          <p:nvPr/>
        </p:nvPicPr>
        <p:blipFill>
          <a:blip r:embed="rId3"/>
          <a:stretch>
            <a:fillRect/>
          </a:stretch>
        </p:blipFill>
        <p:spPr>
          <a:xfrm>
            <a:off x="4495511" y="1810152"/>
            <a:ext cx="3140364" cy="1437320"/>
          </a:xfrm>
          <a:prstGeom prst="rect">
            <a:avLst/>
          </a:prstGeom>
        </p:spPr>
      </p:pic>
    </p:spTree>
    <p:extLst>
      <p:ext uri="{BB962C8B-B14F-4D97-AF65-F5344CB8AC3E}">
        <p14:creationId xmlns:p14="http://schemas.microsoft.com/office/powerpoint/2010/main" val="156618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r>
              <a:rPr lang="en-US" dirty="0"/>
              <a:t>Sinusoidal perturbation</a:t>
            </a:r>
          </a:p>
          <a:p>
            <a:r>
              <a:rPr lang="en-US" dirty="0"/>
              <a:t>Floppy frequency example (I.I. Raby)</a:t>
            </a:r>
          </a:p>
          <a:p>
            <a:r>
              <a:rPr lang="en-US" dirty="0"/>
              <a:t>Fermi’s Golden Rule example</a:t>
            </a:r>
          </a:p>
          <a:p>
            <a:r>
              <a:rPr lang="en-US" dirty="0"/>
              <a:t>Absorption, Stimulated and Spontaneous Emission</a:t>
            </a:r>
          </a:p>
          <a:p>
            <a:r>
              <a:rPr lang="en-US" dirty="0"/>
              <a:t>Incoherent perturbations</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C66D-8792-525F-8E6E-BEC11934313F}"/>
              </a:ext>
            </a:extLst>
          </p:cNvPr>
          <p:cNvSpPr>
            <a:spLocks noGrp="1"/>
          </p:cNvSpPr>
          <p:nvPr>
            <p:ph type="title"/>
          </p:nvPr>
        </p:nvSpPr>
        <p:spPr>
          <a:xfrm>
            <a:off x="297873" y="0"/>
            <a:ext cx="10515600" cy="1325563"/>
          </a:xfrm>
        </p:spPr>
        <p:txBody>
          <a:bodyPr/>
          <a:lstStyle/>
          <a:p>
            <a:r>
              <a:rPr lang="en-US" b="1" dirty="0"/>
              <a:t>Spontaneous Emission</a:t>
            </a:r>
          </a:p>
        </p:txBody>
      </p:sp>
      <p:pic>
        <p:nvPicPr>
          <p:cNvPr id="4" name="Picture 3" descr="A black line with a dotted line and a black dotted line&#10;&#10;Description automatically generated">
            <a:extLst>
              <a:ext uri="{FF2B5EF4-FFF2-40B4-BE49-F238E27FC236}">
                <a16:creationId xmlns:a16="http://schemas.microsoft.com/office/drawing/2014/main" id="{D6BEFA7E-9424-FEB4-2726-A37B40A70CD0}"/>
              </a:ext>
            </a:extLst>
          </p:cNvPr>
          <p:cNvPicPr>
            <a:picLocks noChangeAspect="1"/>
          </p:cNvPicPr>
          <p:nvPr/>
        </p:nvPicPr>
        <p:blipFill>
          <a:blip r:embed="rId2"/>
          <a:stretch>
            <a:fillRect/>
          </a:stretch>
        </p:blipFill>
        <p:spPr>
          <a:xfrm>
            <a:off x="8697767" y="210281"/>
            <a:ext cx="2984500" cy="1600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D45F93-C86B-E98F-DE0F-CAF80965F9EA}"/>
                  </a:ext>
                </a:extLst>
              </p:cNvPr>
              <p:cNvSpPr txBox="1"/>
              <p:nvPr/>
            </p:nvSpPr>
            <p:spPr>
              <a:xfrm>
                <a:off x="297873" y="1854282"/>
                <a:ext cx="11495809" cy="4801314"/>
              </a:xfrm>
              <a:prstGeom prst="rect">
                <a:avLst/>
              </a:prstGeom>
              <a:noFill/>
            </p:spPr>
            <p:txBody>
              <a:bodyPr wrap="square">
                <a:spAutoFit/>
              </a:bodyPr>
              <a:lstStyle/>
              <a:p>
                <a:r>
                  <a:rPr lang="en-US" sz="1800" dirty="0">
                    <a:effectLst/>
                    <a:latin typeface="ACaslonPro"/>
                  </a:rPr>
                  <a:t>There is a </a:t>
                </a:r>
                <a:r>
                  <a:rPr lang="en-US" sz="1800" i="1" dirty="0">
                    <a:effectLst/>
                    <a:latin typeface="ACaslonPro"/>
                  </a:rPr>
                  <a:t>third </a:t>
                </a:r>
                <a:r>
                  <a:rPr lang="en-US" sz="1800" dirty="0">
                    <a:effectLst/>
                    <a:latin typeface="ACaslonPro"/>
                  </a:rPr>
                  <a:t>mechanism (in addition to absorption and stimulated emission) by which radiation interacts with matter; it is called </a:t>
                </a:r>
                <a:r>
                  <a:rPr lang="en-US" sz="1800" b="1" dirty="0">
                    <a:effectLst/>
                    <a:latin typeface="ACaslonPro"/>
                  </a:rPr>
                  <a:t>spontaneous emission</a:t>
                </a:r>
                <a:r>
                  <a:rPr lang="en-US" sz="1800" dirty="0">
                    <a:effectLst/>
                    <a:latin typeface="ACaslonPro"/>
                  </a:rPr>
                  <a:t>. Here an atom in the excited state makes a transition downward, with the release of a photon, but </a:t>
                </a:r>
                <a:r>
                  <a:rPr lang="en-US" sz="1800" i="1" dirty="0">
                    <a:effectLst/>
                    <a:latin typeface="ACaslonPro"/>
                  </a:rPr>
                  <a:t>without </a:t>
                </a:r>
                <a:r>
                  <a:rPr lang="en-US" sz="1800" dirty="0">
                    <a:effectLst/>
                    <a:latin typeface="ACaslonPro"/>
                  </a:rPr>
                  <a:t>any applied electromagnetic field to initiate the process. </a:t>
                </a:r>
              </a:p>
              <a:p>
                <a:endParaRPr lang="en-US" dirty="0">
                  <a:latin typeface="ACaslonPro"/>
                </a:endParaRPr>
              </a:p>
              <a:p>
                <a:r>
                  <a:rPr lang="en-US" sz="1800" dirty="0">
                    <a:effectLst/>
                    <a:latin typeface="ACaslonPro"/>
                  </a:rPr>
                  <a:t>This is the mechanism that accounts for the normal decay of an atomic excited state. At first sight it is far from clear why spontaneous emission should occur at </a:t>
                </a:r>
                <a:r>
                  <a:rPr lang="en-US" sz="1800" i="1" dirty="0">
                    <a:effectLst/>
                    <a:latin typeface="ACaslonPro"/>
                  </a:rPr>
                  <a:t>all</a:t>
                </a:r>
                <a:r>
                  <a:rPr lang="en-US" sz="1800" dirty="0">
                    <a:effectLst/>
                    <a:latin typeface="ACaslonPro"/>
                  </a:rPr>
                  <a:t>. If the atom is in a stationary state (albeit an excited one), and there is no external perturbation, it should just sit there forever. And so it </a:t>
                </a:r>
                <a:r>
                  <a:rPr lang="en-US" sz="1800" i="1" dirty="0">
                    <a:effectLst/>
                    <a:latin typeface="ACaslonPro"/>
                  </a:rPr>
                  <a:t>would</a:t>
                </a:r>
                <a:r>
                  <a:rPr lang="en-US" sz="1800" dirty="0">
                    <a:effectLst/>
                    <a:latin typeface="ACaslonPro"/>
                  </a:rPr>
                  <a:t>, if it were </a:t>
                </a:r>
                <a:r>
                  <a:rPr lang="en-US" sz="1800" i="1" dirty="0">
                    <a:effectLst/>
                    <a:latin typeface="ACaslonPro"/>
                  </a:rPr>
                  <a:t>really </a:t>
                </a:r>
                <a:r>
                  <a:rPr lang="en-US" sz="1800" dirty="0">
                    <a:effectLst/>
                    <a:latin typeface="ACaslonPro"/>
                  </a:rPr>
                  <a:t>free of all external perturbations. </a:t>
                </a:r>
              </a:p>
              <a:p>
                <a:endParaRPr lang="en-US" dirty="0">
                  <a:latin typeface="ACaslonPro"/>
                </a:endParaRPr>
              </a:p>
              <a:p>
                <a:r>
                  <a:rPr lang="en-US" sz="1800" dirty="0">
                    <a:effectLst/>
                    <a:highlight>
                      <a:srgbClr val="FFFF00"/>
                    </a:highlight>
                    <a:latin typeface="ACaslonPro"/>
                  </a:rPr>
                  <a:t>However, in quantum electrodynamics the fields are nonzero </a:t>
                </a:r>
                <a:r>
                  <a:rPr lang="en-US" sz="1800" i="1" dirty="0">
                    <a:effectLst/>
                    <a:highlight>
                      <a:srgbClr val="FFFF00"/>
                    </a:highlight>
                    <a:latin typeface="ACaslonPro"/>
                  </a:rPr>
                  <a:t>even in the ground state</a:t>
                </a:r>
                <a:r>
                  <a:rPr lang="en-US" sz="1800" dirty="0">
                    <a:effectLst/>
                    <a:highlight>
                      <a:srgbClr val="FFFF00"/>
                    </a:highlight>
                    <a:latin typeface="ACaslonPro"/>
                  </a:rPr>
                  <a:t>—just as the harmonic oscillator (for example) has nonzero energy ( </a:t>
                </a:r>
                <a14:m>
                  <m:oMath xmlns:m="http://schemas.openxmlformats.org/officeDocument/2006/math">
                    <m:r>
                      <a:rPr lang="en-US" sz="1800" i="1" smtClean="0">
                        <a:effectLst/>
                        <a:highlight>
                          <a:srgbClr val="FFFF00"/>
                        </a:highlight>
                        <a:latin typeface="Cambria Math" panose="02040503050406030204" pitchFamily="18" charset="0"/>
                        <a:ea typeface="Cambria Math" panose="02040503050406030204" pitchFamily="18" charset="0"/>
                      </a:rPr>
                      <m:t>ℏ</m:t>
                    </m:r>
                    <m:r>
                      <a:rPr lang="en-US" sz="1800" i="1" smtClean="0">
                        <a:effectLst/>
                        <a:highlight>
                          <a:srgbClr val="FFFF00"/>
                        </a:highlight>
                        <a:latin typeface="Cambria Math" panose="02040503050406030204" pitchFamily="18" charset="0"/>
                        <a:ea typeface="Cambria Math" panose="02040503050406030204" pitchFamily="18" charset="0"/>
                      </a:rPr>
                      <m:t>𝜔</m:t>
                    </m:r>
                    <m:r>
                      <a:rPr lang="en-US" sz="1800" b="0" i="1" smtClean="0">
                        <a:effectLst/>
                        <a:highlight>
                          <a:srgbClr val="FFFF00"/>
                        </a:highlight>
                        <a:latin typeface="Cambria Math" panose="02040503050406030204" pitchFamily="18" charset="0"/>
                        <a:ea typeface="Cambria Math" panose="02040503050406030204" pitchFamily="18" charset="0"/>
                      </a:rPr>
                      <m:t>/2</m:t>
                    </m:r>
                  </m:oMath>
                </a14:m>
                <a:r>
                  <a:rPr lang="en-US" dirty="0">
                    <a:highlight>
                      <a:srgbClr val="FFFF00"/>
                    </a:highlight>
                  </a:rPr>
                  <a:t>) in its ground state. </a:t>
                </a:r>
              </a:p>
              <a:p>
                <a:endParaRPr lang="en-US" dirty="0"/>
              </a:p>
              <a:p>
                <a:r>
                  <a:rPr lang="en-US" dirty="0"/>
                  <a:t>You can turn out all the lights, and cool the room down to absolute zero, but there is still some electromagnetic radiation present, and it is this “zero point” radiation that serves to catalyze spontaneous emission. When you come right down to it, there is really no such thing as </a:t>
                </a:r>
                <a:r>
                  <a:rPr lang="en-US" i="1" dirty="0"/>
                  <a:t>truly </a:t>
                </a:r>
                <a:r>
                  <a:rPr lang="en-US" dirty="0"/>
                  <a:t>spontaneous emission; it’s </a:t>
                </a:r>
                <a:r>
                  <a:rPr lang="en-US" i="1" dirty="0"/>
                  <a:t>all </a:t>
                </a:r>
                <a:r>
                  <a:rPr lang="en-US" dirty="0"/>
                  <a:t>stimulated emission. The only distinction to be made is whether the field that does the stimulating is one that </a:t>
                </a:r>
                <a:r>
                  <a:rPr lang="en-US" i="1" dirty="0"/>
                  <a:t>you </a:t>
                </a:r>
                <a:r>
                  <a:rPr lang="en-US" dirty="0"/>
                  <a:t>put there, or one that </a:t>
                </a:r>
                <a:r>
                  <a:rPr lang="en-US" i="1" dirty="0"/>
                  <a:t>God </a:t>
                </a:r>
                <a:r>
                  <a:rPr lang="en-US" dirty="0"/>
                  <a:t>put there. In this sense it is exactly the reverse of the classical radiative process, in which it’s </a:t>
                </a:r>
                <a:r>
                  <a:rPr lang="en-US" i="1" dirty="0"/>
                  <a:t>all </a:t>
                </a:r>
                <a:r>
                  <a:rPr lang="en-US" dirty="0"/>
                  <a:t>spontaneous, and there is no such thing as </a:t>
                </a:r>
                <a:r>
                  <a:rPr lang="en-US" i="1" dirty="0"/>
                  <a:t>stimulated </a:t>
                </a:r>
                <a:r>
                  <a:rPr lang="en-US" dirty="0"/>
                  <a:t>emission. </a:t>
                </a:r>
              </a:p>
            </p:txBody>
          </p:sp>
        </mc:Choice>
        <mc:Fallback xmlns="">
          <p:sp>
            <p:nvSpPr>
              <p:cNvPr id="7" name="TextBox 6">
                <a:extLst>
                  <a:ext uri="{FF2B5EF4-FFF2-40B4-BE49-F238E27FC236}">
                    <a16:creationId xmlns:a16="http://schemas.microsoft.com/office/drawing/2014/main" id="{D4D45F93-C86B-E98F-DE0F-CAF80965F9EA}"/>
                  </a:ext>
                </a:extLst>
              </p:cNvPr>
              <p:cNvSpPr txBox="1">
                <a:spLocks noRot="1" noChangeAspect="1" noMove="1" noResize="1" noEditPoints="1" noAdjustHandles="1" noChangeArrowheads="1" noChangeShapeType="1" noTextEdit="1"/>
              </p:cNvSpPr>
              <p:nvPr/>
            </p:nvSpPr>
            <p:spPr>
              <a:xfrm>
                <a:off x="297873" y="1854282"/>
                <a:ext cx="11495809" cy="4801314"/>
              </a:xfrm>
              <a:prstGeom prst="rect">
                <a:avLst/>
              </a:prstGeom>
              <a:blipFill>
                <a:blip r:embed="rId3"/>
                <a:stretch>
                  <a:fillRect l="-442" t="-263" r="-773" b="-789"/>
                </a:stretch>
              </a:blipFill>
            </p:spPr>
            <p:txBody>
              <a:bodyPr/>
              <a:lstStyle/>
              <a:p>
                <a:r>
                  <a:rPr lang="en-US">
                    <a:noFill/>
                  </a:rPr>
                  <a:t> </a:t>
                </a:r>
              </a:p>
            </p:txBody>
          </p:sp>
        </mc:Fallback>
      </mc:AlternateContent>
    </p:spTree>
    <p:extLst>
      <p:ext uri="{BB962C8B-B14F-4D97-AF65-F5344CB8AC3E}">
        <p14:creationId xmlns:p14="http://schemas.microsoft.com/office/powerpoint/2010/main" val="1667531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7164-0143-1B8C-2D6D-D3415F40CA3E}"/>
              </a:ext>
            </a:extLst>
          </p:cNvPr>
          <p:cNvSpPr>
            <a:spLocks noGrp="1"/>
          </p:cNvSpPr>
          <p:nvPr>
            <p:ph type="title"/>
          </p:nvPr>
        </p:nvSpPr>
        <p:spPr>
          <a:xfrm>
            <a:off x="474518" y="0"/>
            <a:ext cx="10515600" cy="1325563"/>
          </a:xfrm>
        </p:spPr>
        <p:txBody>
          <a:bodyPr/>
          <a:lstStyle/>
          <a:p>
            <a:r>
              <a:rPr lang="en-US" b="1" dirty="0"/>
              <a:t>QED</a:t>
            </a:r>
          </a:p>
        </p:txBody>
      </p:sp>
      <p:sp>
        <p:nvSpPr>
          <p:cNvPr id="4" name="TextBox 3">
            <a:extLst>
              <a:ext uri="{FF2B5EF4-FFF2-40B4-BE49-F238E27FC236}">
                <a16:creationId xmlns:a16="http://schemas.microsoft.com/office/drawing/2014/main" id="{7EFB5955-9CBC-C010-0148-83BD9D6CE467}"/>
              </a:ext>
            </a:extLst>
          </p:cNvPr>
          <p:cNvSpPr txBox="1"/>
          <p:nvPr/>
        </p:nvSpPr>
        <p:spPr>
          <a:xfrm>
            <a:off x="474518" y="1232330"/>
            <a:ext cx="11502736" cy="2862322"/>
          </a:xfrm>
          <a:prstGeom prst="rect">
            <a:avLst/>
          </a:prstGeom>
          <a:noFill/>
        </p:spPr>
        <p:txBody>
          <a:bodyPr wrap="square">
            <a:spAutoFit/>
          </a:bodyPr>
          <a:lstStyle/>
          <a:p>
            <a:r>
              <a:rPr lang="en-US" dirty="0"/>
              <a:t>Quantum electrodynamics (QED) is beyond the scope of  course, but there is an argument, due to Einstein, which interrelates the three processes (absorption, stimulated emission, and spontaneous emission). </a:t>
            </a:r>
          </a:p>
          <a:p>
            <a:endParaRPr lang="en-US" dirty="0"/>
          </a:p>
          <a:p>
            <a:r>
              <a:rPr lang="en-US" dirty="0"/>
              <a:t>Einstein did not identify the </a:t>
            </a:r>
            <a:r>
              <a:rPr lang="en-US" i="1" dirty="0"/>
              <a:t>mechanism </a:t>
            </a:r>
            <a:r>
              <a:rPr lang="en-US" dirty="0"/>
              <a:t>responsible for spontaneous emission (perturbation by the ground-state electromagnetic field), but his results nevertheless enable us to calculate the spontaneous emission rate, and from that the natural lifetime of an excited atomic state. </a:t>
            </a:r>
          </a:p>
          <a:p>
            <a:endParaRPr lang="en-US" dirty="0"/>
          </a:p>
          <a:p>
            <a:r>
              <a:rPr lang="en-US" dirty="0"/>
              <a:t>Before we turn to that, however, we need to consider the response of an atom to non-monochromatic, unpolarized, incoherent electromagnetic waves coming in from all directions—such as it would encounter, for instance, if it were immersed in thermal radiation. </a:t>
            </a:r>
          </a:p>
        </p:txBody>
      </p:sp>
    </p:spTree>
    <p:extLst>
      <p:ext uri="{BB962C8B-B14F-4D97-AF65-F5344CB8AC3E}">
        <p14:creationId xmlns:p14="http://schemas.microsoft.com/office/powerpoint/2010/main" val="314873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6840-AA05-0A12-A43D-B233A49FDD46}"/>
              </a:ext>
            </a:extLst>
          </p:cNvPr>
          <p:cNvSpPr>
            <a:spLocks noGrp="1"/>
          </p:cNvSpPr>
          <p:nvPr>
            <p:ph type="title"/>
          </p:nvPr>
        </p:nvSpPr>
        <p:spPr>
          <a:xfrm>
            <a:off x="401782" y="0"/>
            <a:ext cx="10515600" cy="1325563"/>
          </a:xfrm>
        </p:spPr>
        <p:txBody>
          <a:bodyPr/>
          <a:lstStyle/>
          <a:p>
            <a:r>
              <a:rPr lang="en-US" b="1" dirty="0"/>
              <a:t>Incoherent Perturbations </a:t>
            </a:r>
          </a:p>
        </p:txBody>
      </p:sp>
      <p:pic>
        <p:nvPicPr>
          <p:cNvPr id="4" name="Picture 3" descr="A mathematical equation with numbers and symbols&#10;&#10;Description automatically generated">
            <a:extLst>
              <a:ext uri="{FF2B5EF4-FFF2-40B4-BE49-F238E27FC236}">
                <a16:creationId xmlns:a16="http://schemas.microsoft.com/office/drawing/2014/main" id="{5B4C4B92-84A6-9BC6-2465-7AE991AFA375}"/>
              </a:ext>
            </a:extLst>
          </p:cNvPr>
          <p:cNvPicPr>
            <a:picLocks noChangeAspect="1"/>
          </p:cNvPicPr>
          <p:nvPr/>
        </p:nvPicPr>
        <p:blipFill>
          <a:blip r:embed="rId2"/>
          <a:stretch>
            <a:fillRect/>
          </a:stretch>
        </p:blipFill>
        <p:spPr>
          <a:xfrm>
            <a:off x="5381960" y="4055788"/>
            <a:ext cx="1206527" cy="785381"/>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274D668-443A-27B5-BCEF-58C483D2F384}"/>
              </a:ext>
            </a:extLst>
          </p:cNvPr>
          <p:cNvPicPr>
            <a:picLocks noChangeAspect="1"/>
          </p:cNvPicPr>
          <p:nvPr/>
        </p:nvPicPr>
        <p:blipFill>
          <a:blip r:embed="rId3"/>
          <a:stretch>
            <a:fillRect/>
          </a:stretch>
        </p:blipFill>
        <p:spPr>
          <a:xfrm>
            <a:off x="4579815" y="1525227"/>
            <a:ext cx="3392827" cy="631566"/>
          </a:xfrm>
          <a:prstGeom prst="rect">
            <a:avLst/>
          </a:prstGeom>
        </p:spPr>
      </p:pic>
      <p:sp>
        <p:nvSpPr>
          <p:cNvPr id="8" name="TextBox 7">
            <a:extLst>
              <a:ext uri="{FF2B5EF4-FFF2-40B4-BE49-F238E27FC236}">
                <a16:creationId xmlns:a16="http://schemas.microsoft.com/office/drawing/2014/main" id="{0A171333-61EB-79F2-CDAE-55C78764EFD2}"/>
              </a:ext>
            </a:extLst>
          </p:cNvPr>
          <p:cNvSpPr txBox="1"/>
          <p:nvPr/>
        </p:nvSpPr>
        <p:spPr>
          <a:xfrm>
            <a:off x="152400" y="1229281"/>
            <a:ext cx="5352171" cy="369332"/>
          </a:xfrm>
          <a:prstGeom prst="rect">
            <a:avLst/>
          </a:prstGeom>
          <a:noFill/>
        </p:spPr>
        <p:txBody>
          <a:bodyPr wrap="none" rtlCol="0">
            <a:spAutoFit/>
          </a:bodyPr>
          <a:lstStyle/>
          <a:p>
            <a:r>
              <a:rPr lang="en-US" dirty="0">
                <a:latin typeface="ACaslonPro"/>
              </a:rPr>
              <a:t>T</a:t>
            </a:r>
            <a:r>
              <a:rPr lang="en-US" sz="1800" dirty="0">
                <a:effectLst/>
                <a:latin typeface="ACaslonPro"/>
              </a:rPr>
              <a:t>he energy per unit volume in electromagnetic fields is </a:t>
            </a:r>
            <a:endParaRPr lang="en-US" dirty="0"/>
          </a:p>
        </p:txBody>
      </p:sp>
      <p:sp>
        <p:nvSpPr>
          <p:cNvPr id="10" name="TextBox 9">
            <a:extLst>
              <a:ext uri="{FF2B5EF4-FFF2-40B4-BE49-F238E27FC236}">
                <a16:creationId xmlns:a16="http://schemas.microsoft.com/office/drawing/2014/main" id="{68DD30FD-20C1-744B-3E14-08C36B138BB2}"/>
              </a:ext>
            </a:extLst>
          </p:cNvPr>
          <p:cNvSpPr txBox="1"/>
          <p:nvPr/>
        </p:nvSpPr>
        <p:spPr>
          <a:xfrm>
            <a:off x="152400" y="2280268"/>
            <a:ext cx="9459191" cy="369332"/>
          </a:xfrm>
          <a:prstGeom prst="rect">
            <a:avLst/>
          </a:prstGeom>
          <a:noFill/>
        </p:spPr>
        <p:txBody>
          <a:bodyPr wrap="square">
            <a:spAutoFit/>
          </a:bodyPr>
          <a:lstStyle/>
          <a:p>
            <a:r>
              <a:rPr lang="en-US" sz="1800" dirty="0">
                <a:effectLst/>
                <a:latin typeface="ACaslonPro"/>
              </a:rPr>
              <a:t>For electromagnetic waves, the electric and magnetic contributions are equal, so </a:t>
            </a:r>
            <a:endParaRPr lang="en-US" dirty="0"/>
          </a:p>
        </p:txBody>
      </p:sp>
      <p:pic>
        <p:nvPicPr>
          <p:cNvPr id="12" name="Picture 11" descr="A black text on a white background&#10;&#10;Description automatically generated">
            <a:extLst>
              <a:ext uri="{FF2B5EF4-FFF2-40B4-BE49-F238E27FC236}">
                <a16:creationId xmlns:a16="http://schemas.microsoft.com/office/drawing/2014/main" id="{3B41786A-7D09-9D1F-93B7-4E40297CAE2A}"/>
              </a:ext>
            </a:extLst>
          </p:cNvPr>
          <p:cNvPicPr>
            <a:picLocks noChangeAspect="1"/>
          </p:cNvPicPr>
          <p:nvPr/>
        </p:nvPicPr>
        <p:blipFill>
          <a:blip r:embed="rId4"/>
          <a:stretch>
            <a:fillRect/>
          </a:stretch>
        </p:blipFill>
        <p:spPr>
          <a:xfrm>
            <a:off x="4711699" y="2811073"/>
            <a:ext cx="3260943" cy="493629"/>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6D62B0-846E-C6F3-79A9-130719D29A8A}"/>
                  </a:ext>
                </a:extLst>
              </p:cNvPr>
              <p:cNvSpPr txBox="1"/>
              <p:nvPr/>
            </p:nvSpPr>
            <p:spPr>
              <a:xfrm>
                <a:off x="176766" y="3468213"/>
                <a:ext cx="11616916" cy="651781"/>
              </a:xfrm>
              <a:prstGeom prst="rect">
                <a:avLst/>
              </a:prstGeom>
              <a:noFill/>
            </p:spPr>
            <p:txBody>
              <a:bodyPr wrap="square">
                <a:spAutoFit/>
              </a:bodyPr>
              <a:lstStyle/>
              <a:p>
                <a:r>
                  <a:rPr lang="en-US" sz="1800" dirty="0">
                    <a:effectLst/>
                    <a:latin typeface="ACaslonPro"/>
                  </a:rPr>
                  <a:t>and the average over a full cycle is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𝜀</m:t>
                        </m:r>
                      </m:e>
                      <m:sub>
                        <m:r>
                          <a:rPr lang="en-US" sz="1800" b="0" i="1" smtClean="0">
                            <a:effectLst/>
                            <a:latin typeface="Cambria Math" panose="02040503050406030204" pitchFamily="18" charset="0"/>
                          </a:rPr>
                          <m:t>0</m:t>
                        </m:r>
                      </m:sub>
                    </m:sSub>
                    <m:sSubSup>
                      <m:sSubSupPr>
                        <m:ctrlPr>
                          <a:rPr lang="en-US" sz="1800" i="1" smtClean="0">
                            <a:effectLst/>
                            <a:latin typeface="Cambria Math" panose="02040503050406030204" pitchFamily="18" charset="0"/>
                          </a:rPr>
                        </m:ctrlPr>
                      </m:sSubSup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0</m:t>
                        </m:r>
                      </m:sub>
                      <m:sup>
                        <m:r>
                          <a:rPr lang="en-US" sz="1800" b="0" i="1" smtClean="0">
                            <a:effectLst/>
                            <a:latin typeface="Cambria Math" panose="02040503050406030204" pitchFamily="18" charset="0"/>
                          </a:rPr>
                          <m:t>2</m:t>
                        </m:r>
                      </m:sup>
                    </m:sSubSup>
                    <m:r>
                      <a:rPr lang="en-US" sz="1800" b="0" i="1" smtClean="0">
                        <a:effectLst/>
                        <a:latin typeface="Cambria Math" panose="02040503050406030204" pitchFamily="18" charset="0"/>
                      </a:rPr>
                      <m:t>/2</m:t>
                    </m:r>
                  </m:oMath>
                </a14:m>
                <a:r>
                  <a:rPr lang="en-US" dirty="0"/>
                  <a:t> (remember that the average of </a:t>
                </a:r>
                <a14:m>
                  <m:oMath xmlns:m="http://schemas.openxmlformats.org/officeDocument/2006/math">
                    <m:sSup>
                      <m:sSupPr>
                        <m:ctrlPr>
                          <a:rPr lang="en-US" i="1" smtClean="0">
                            <a:latin typeface="Cambria Math" panose="02040503050406030204" pitchFamily="18" charset="0"/>
                          </a:rPr>
                        </m:ctrlPr>
                      </m:sSupPr>
                      <m:e>
                        <m:func>
                          <m:funcPr>
                            <m:ctrlPr>
                              <a:rPr lang="en-US" i="1">
                                <a:latin typeface="Cambria Math" panose="02040503050406030204" pitchFamily="18" charset="0"/>
                              </a:rPr>
                            </m:ctrlPr>
                          </m:funcPr>
                          <m:fName>
                            <m:r>
                              <a:rPr lang="en-US" b="0" i="0" smtClean="0">
                                <a:latin typeface="Cambria Math" panose="02040503050406030204" pitchFamily="18" charset="0"/>
                              </a:rPr>
                              <m:t>(</m:t>
                            </m:r>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func>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oMath>
                </a14:m>
                <a:r>
                  <a:rPr lang="en-US" dirty="0"/>
                  <a:t>or </a:t>
                </a:r>
                <a14:m>
                  <m:oMath xmlns:m="http://schemas.openxmlformats.org/officeDocument/2006/math">
                    <m:sSup>
                      <m:sSupPr>
                        <m:ctrlPr>
                          <a:rPr lang="en-US" i="1">
                            <a:latin typeface="Cambria Math" panose="02040503050406030204" pitchFamily="18" charset="0"/>
                          </a:rPr>
                        </m:ctrlPr>
                      </m:sSupPr>
                      <m:e>
                        <m:func>
                          <m:funcPr>
                            <m:ctrlPr>
                              <a:rPr lang="en-US" i="1">
                                <a:latin typeface="Cambria Math" panose="02040503050406030204" pitchFamily="18" charset="0"/>
                              </a:rPr>
                            </m:ctrlPr>
                          </m:funcPr>
                          <m:fName>
                            <m:r>
                              <a:rPr lang="en-US">
                                <a:latin typeface="Cambria Math" panose="02040503050406030204" pitchFamily="18" charset="0"/>
                              </a:rPr>
                              <m:t>(</m:t>
                            </m:r>
                            <m:r>
                              <m:rPr>
                                <m:sty m:val="p"/>
                              </m:rPr>
                              <a:rPr lang="en-US" b="0" i="0" smtClean="0">
                                <a:latin typeface="Cambria Math" panose="02040503050406030204" pitchFamily="18" charset="0"/>
                              </a:rPr>
                              <m:t>cos</m:t>
                            </m:r>
                          </m:fName>
                          <m:e>
                            <m:r>
                              <a:rPr lang="en-US" i="1">
                                <a:latin typeface="Cambria Math" panose="02040503050406030204" pitchFamily="18" charset="0"/>
                                <a:ea typeface="Cambria Math" panose="02040503050406030204" pitchFamily="18" charset="0"/>
                              </a:rPr>
                              <m:t>𝜔</m:t>
                            </m:r>
                            <m:r>
                              <a:rPr lang="en-US" i="1">
                                <a:latin typeface="Cambria Math" panose="02040503050406030204" pitchFamily="18" charset="0"/>
                                <a:ea typeface="Cambria Math" panose="02040503050406030204" pitchFamily="18" charset="0"/>
                              </a:rPr>
                              <m:t>𝑡</m:t>
                            </m:r>
                          </m:e>
                        </m:func>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oMath>
                </a14:m>
                <a:r>
                  <a:rPr lang="en-US" dirty="0"/>
                  <a:t> is 1/2). Then, </a:t>
                </a:r>
                <a:r>
                  <a:rPr lang="en-US" dirty="0">
                    <a:latin typeface="ACaslonPro"/>
                  </a:rPr>
                  <a:t>the energy density in an electromagnetic wave is </a:t>
                </a:r>
                <a:endParaRPr lang="en-US" dirty="0"/>
              </a:p>
            </p:txBody>
          </p:sp>
        </mc:Choice>
        <mc:Fallback xmlns="">
          <p:sp>
            <p:nvSpPr>
              <p:cNvPr id="14" name="TextBox 13">
                <a:extLst>
                  <a:ext uri="{FF2B5EF4-FFF2-40B4-BE49-F238E27FC236}">
                    <a16:creationId xmlns:a16="http://schemas.microsoft.com/office/drawing/2014/main" id="{436D62B0-846E-C6F3-79A9-130719D29A8A}"/>
                  </a:ext>
                </a:extLst>
              </p:cNvPr>
              <p:cNvSpPr txBox="1">
                <a:spLocks noRot="1" noChangeAspect="1" noMove="1" noResize="1" noEditPoints="1" noAdjustHandles="1" noChangeArrowheads="1" noChangeShapeType="1" noTextEdit="1"/>
              </p:cNvSpPr>
              <p:nvPr/>
            </p:nvSpPr>
            <p:spPr>
              <a:xfrm>
                <a:off x="176766" y="3468213"/>
                <a:ext cx="11616916" cy="651781"/>
              </a:xfrm>
              <a:prstGeom prst="rect">
                <a:avLst/>
              </a:prstGeom>
              <a:blipFill>
                <a:blip r:embed="rId5"/>
                <a:stretch>
                  <a:fillRect l="-328" t="-5769"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FEE5BE0-EF4B-C178-0D0C-5470C7AEE2F3}"/>
                  </a:ext>
                </a:extLst>
              </p:cNvPr>
              <p:cNvSpPr txBox="1"/>
              <p:nvPr/>
            </p:nvSpPr>
            <p:spPr>
              <a:xfrm>
                <a:off x="176765" y="4871108"/>
                <a:ext cx="11700043" cy="646331"/>
              </a:xfrm>
              <a:prstGeom prst="rect">
                <a:avLst/>
              </a:prstGeom>
              <a:noFill/>
            </p:spPr>
            <p:txBody>
              <a:bodyPr wrap="square">
                <a:spAutoFit/>
              </a:bodyPr>
              <a:lstStyle/>
              <a:p>
                <a:r>
                  <a:rPr lang="en-US" sz="1800" dirty="0">
                    <a:effectLst/>
                    <a:latin typeface="ACaslonPro"/>
                  </a:rPr>
                  <a:t>where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𝐸</m:t>
                        </m:r>
                      </m:e>
                      <m:sub>
                        <m:r>
                          <a:rPr lang="en-US" sz="1800" b="0" i="1" smtClean="0">
                            <a:effectLst/>
                            <a:latin typeface="Cambria Math" panose="02040503050406030204" pitchFamily="18" charset="0"/>
                          </a:rPr>
                          <m:t>0</m:t>
                        </m:r>
                      </m:sub>
                    </m:sSub>
                  </m:oMath>
                </a14:m>
                <a:r>
                  <a:rPr lang="en-US" sz="1800" dirty="0">
                    <a:effectLst/>
                    <a:latin typeface="ACaslonPro"/>
                  </a:rPr>
                  <a:t> is the amplitude of the electric field. So, the transition probability is (not surprisingly) proportional to the energy density of the fields: </a:t>
                </a:r>
                <a:endParaRPr lang="en-US" dirty="0"/>
              </a:p>
            </p:txBody>
          </p:sp>
        </mc:Choice>
        <mc:Fallback xmlns="">
          <p:sp>
            <p:nvSpPr>
              <p:cNvPr id="16" name="TextBox 15">
                <a:extLst>
                  <a:ext uri="{FF2B5EF4-FFF2-40B4-BE49-F238E27FC236}">
                    <a16:creationId xmlns:a16="http://schemas.microsoft.com/office/drawing/2014/main" id="{7FEE5BE0-EF4B-C178-0D0C-5470C7AEE2F3}"/>
                  </a:ext>
                </a:extLst>
              </p:cNvPr>
              <p:cNvSpPr txBox="1">
                <a:spLocks noRot="1" noChangeAspect="1" noMove="1" noResize="1" noEditPoints="1" noAdjustHandles="1" noChangeArrowheads="1" noChangeShapeType="1" noTextEdit="1"/>
              </p:cNvSpPr>
              <p:nvPr/>
            </p:nvSpPr>
            <p:spPr>
              <a:xfrm>
                <a:off x="176765" y="4871108"/>
                <a:ext cx="11700043" cy="646331"/>
              </a:xfrm>
              <a:prstGeom prst="rect">
                <a:avLst/>
              </a:prstGeom>
              <a:blipFill>
                <a:blip r:embed="rId6"/>
                <a:stretch>
                  <a:fillRect l="-325" t="-3846" b="-13462"/>
                </a:stretch>
              </a:blipFill>
            </p:spPr>
            <p:txBody>
              <a:bodyPr/>
              <a:lstStyle/>
              <a:p>
                <a:r>
                  <a:rPr lang="en-US">
                    <a:noFill/>
                  </a:rPr>
                  <a:t> </a:t>
                </a:r>
              </a:p>
            </p:txBody>
          </p:sp>
        </mc:Fallback>
      </mc:AlternateContent>
      <p:pic>
        <p:nvPicPr>
          <p:cNvPr id="18" name="Picture 17" descr="A math equation with numbers and symbols&#10;&#10;Description automatically generated with medium confidence">
            <a:extLst>
              <a:ext uri="{FF2B5EF4-FFF2-40B4-BE49-F238E27FC236}">
                <a16:creationId xmlns:a16="http://schemas.microsoft.com/office/drawing/2014/main" id="{11681E74-B1F9-1F62-2BC8-F1FFA9C947E4}"/>
              </a:ext>
            </a:extLst>
          </p:cNvPr>
          <p:cNvPicPr>
            <a:picLocks noChangeAspect="1"/>
          </p:cNvPicPr>
          <p:nvPr/>
        </p:nvPicPr>
        <p:blipFill>
          <a:blip r:embed="rId7"/>
          <a:stretch>
            <a:fillRect/>
          </a:stretch>
        </p:blipFill>
        <p:spPr>
          <a:xfrm>
            <a:off x="1344468" y="5582153"/>
            <a:ext cx="3878695" cy="711252"/>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06478CEF-018B-E788-3B2D-00BE555FBAE1}"/>
              </a:ext>
            </a:extLst>
          </p:cNvPr>
          <p:cNvPicPr>
            <a:picLocks noChangeAspect="1"/>
          </p:cNvPicPr>
          <p:nvPr/>
        </p:nvPicPr>
        <p:blipFill>
          <a:blip r:embed="rId8"/>
          <a:stretch>
            <a:fillRect/>
          </a:stretch>
        </p:blipFill>
        <p:spPr>
          <a:xfrm>
            <a:off x="6096000" y="5612914"/>
            <a:ext cx="3878695" cy="649730"/>
          </a:xfrm>
          <a:prstGeom prst="rect">
            <a:avLst/>
          </a:prstGeom>
        </p:spPr>
      </p:pic>
      <p:sp>
        <p:nvSpPr>
          <p:cNvPr id="21" name="Right Arrow 20">
            <a:extLst>
              <a:ext uri="{FF2B5EF4-FFF2-40B4-BE49-F238E27FC236}">
                <a16:creationId xmlns:a16="http://schemas.microsoft.com/office/drawing/2014/main" id="{98DE58B0-B529-8D35-EF99-26773A18A985}"/>
              </a:ext>
            </a:extLst>
          </p:cNvPr>
          <p:cNvSpPr/>
          <p:nvPr/>
        </p:nvSpPr>
        <p:spPr>
          <a:xfrm>
            <a:off x="5457224" y="5721107"/>
            <a:ext cx="404715" cy="4333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53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E897ED-A772-7064-B895-B2B9D0EE3D7A}"/>
              </a:ext>
            </a:extLst>
          </p:cNvPr>
          <p:cNvSpPr txBox="1">
            <a:spLocks/>
          </p:cNvSpPr>
          <p:nvPr/>
        </p:nvSpPr>
        <p:spPr>
          <a:xfrm>
            <a:off x="401782"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Incoherent Perturbations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316C371-55F0-8257-7333-EE996969DFA7}"/>
                  </a:ext>
                </a:extLst>
              </p:cNvPr>
              <p:cNvSpPr txBox="1"/>
              <p:nvPr/>
            </p:nvSpPr>
            <p:spPr>
              <a:xfrm>
                <a:off x="401781" y="1128143"/>
                <a:ext cx="11495809" cy="923330"/>
              </a:xfrm>
              <a:prstGeom prst="rect">
                <a:avLst/>
              </a:prstGeom>
              <a:noFill/>
            </p:spPr>
            <p:txBody>
              <a:bodyPr wrap="square">
                <a:spAutoFit/>
              </a:bodyPr>
              <a:lstStyle/>
              <a:p>
                <a:r>
                  <a:rPr lang="en-US" sz="1800" dirty="0">
                    <a:effectLst/>
                    <a:latin typeface="ACaslonPro"/>
                  </a:rPr>
                  <a:t>But the previous formula accounts for a </a:t>
                </a:r>
                <a:r>
                  <a:rPr lang="en-US" sz="1800" b="1" dirty="0">
                    <a:effectLst/>
                    <a:latin typeface="ACaslonPro"/>
                  </a:rPr>
                  <a:t>monochromatic </a:t>
                </a:r>
                <a:r>
                  <a:rPr lang="en-US" sz="1800" dirty="0">
                    <a:effectLst/>
                    <a:latin typeface="ACaslonPro"/>
                  </a:rPr>
                  <a:t>wave only, at a single frequency </a:t>
                </a:r>
                <a:r>
                  <a:rPr lang="el-GR" sz="1800" dirty="0">
                    <a:effectLst/>
                    <a:latin typeface="Tahoma" panose="020B0604030504040204" pitchFamily="34" charset="0"/>
                  </a:rPr>
                  <a:t>ω</a:t>
                </a:r>
                <a:r>
                  <a:rPr lang="el-GR" sz="1800" dirty="0">
                    <a:effectLst/>
                    <a:latin typeface="ACaslonPro"/>
                  </a:rPr>
                  <a:t>. </a:t>
                </a:r>
                <a:r>
                  <a:rPr lang="en-US" sz="1800" dirty="0">
                    <a:effectLst/>
                    <a:latin typeface="ACaslonPro"/>
                  </a:rPr>
                  <a:t>In many applications the system is exposed to electromagnetic waves at a whole </a:t>
                </a:r>
                <a:r>
                  <a:rPr lang="en-US" sz="1800" i="1" dirty="0">
                    <a:effectLst/>
                    <a:latin typeface="ACaslonPro"/>
                  </a:rPr>
                  <a:t>range </a:t>
                </a:r>
                <a:r>
                  <a:rPr lang="en-US" sz="1800" dirty="0">
                    <a:effectLst/>
                    <a:latin typeface="ACaslonPro"/>
                  </a:rPr>
                  <a:t>of frequencies; in that case </a:t>
                </a:r>
                <a14:m>
                  <m:oMath xmlns:m="http://schemas.openxmlformats.org/officeDocument/2006/math">
                    <m:r>
                      <a:rPr lang="en-US" sz="1800" b="0" i="1" smtClean="0">
                        <a:effectLst/>
                        <a:latin typeface="Cambria Math" panose="02040503050406030204" pitchFamily="18" charset="0"/>
                      </a:rPr>
                      <m:t>𝑢</m:t>
                    </m:r>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𝜌</m:t>
                    </m:r>
                    <m:d>
                      <m:dPr>
                        <m:ctrlPr>
                          <a:rPr lang="en-US" sz="1800" b="0" i="1" smtClean="0">
                            <a:effectLst/>
                            <a:latin typeface="Cambria Math" panose="02040503050406030204" pitchFamily="18" charset="0"/>
                            <a:ea typeface="Cambria Math" panose="02040503050406030204" pitchFamily="18" charset="0"/>
                          </a:rPr>
                        </m:ctrlPr>
                      </m:dPr>
                      <m:e>
                        <m:r>
                          <a:rPr lang="en-US" sz="1800" b="0" i="1" smtClean="0">
                            <a:effectLst/>
                            <a:latin typeface="Cambria Math" panose="02040503050406030204" pitchFamily="18" charset="0"/>
                            <a:ea typeface="Cambria Math" panose="02040503050406030204" pitchFamily="18" charset="0"/>
                          </a:rPr>
                          <m:t>𝜔</m:t>
                        </m:r>
                      </m:e>
                    </m:d>
                    <m:r>
                      <a:rPr lang="en-US" sz="1800" b="0" i="1" smtClean="0">
                        <a:effectLst/>
                        <a:latin typeface="Cambria Math" panose="02040503050406030204" pitchFamily="18" charset="0"/>
                        <a:ea typeface="Cambria Math" panose="02040503050406030204" pitchFamily="18" charset="0"/>
                      </a:rPr>
                      <m:t>𝑑</m:t>
                    </m:r>
                    <m:r>
                      <a:rPr lang="en-US" sz="1800" b="0" i="1" smtClean="0">
                        <a:effectLst/>
                        <a:latin typeface="Cambria Math" panose="02040503050406030204" pitchFamily="18" charset="0"/>
                        <a:ea typeface="Cambria Math" panose="02040503050406030204" pitchFamily="18" charset="0"/>
                      </a:rPr>
                      <m:t>𝜔</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oMath>
                </a14:m>
                <a:r>
                  <a:rPr lang="en-US" dirty="0"/>
                  <a:t>  is the energy density in the frequency range </a:t>
                </a:r>
                <a14:m>
                  <m:oMath xmlns:m="http://schemas.openxmlformats.org/officeDocument/2006/math">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𝜔</m:t>
                    </m:r>
                  </m:oMath>
                </a14:m>
                <a:r>
                  <a:rPr lang="en-US" dirty="0"/>
                  <a:t> and the net transition probability takes the form of an integral  </a:t>
                </a:r>
              </a:p>
            </p:txBody>
          </p:sp>
        </mc:Choice>
        <mc:Fallback xmlns="">
          <p:sp>
            <p:nvSpPr>
              <p:cNvPr id="5" name="TextBox 4">
                <a:extLst>
                  <a:ext uri="{FF2B5EF4-FFF2-40B4-BE49-F238E27FC236}">
                    <a16:creationId xmlns:a16="http://schemas.microsoft.com/office/drawing/2014/main" id="{8316C371-55F0-8257-7333-EE996969DFA7}"/>
                  </a:ext>
                </a:extLst>
              </p:cNvPr>
              <p:cNvSpPr txBox="1">
                <a:spLocks noRot="1" noChangeAspect="1" noMove="1" noResize="1" noEditPoints="1" noAdjustHandles="1" noChangeArrowheads="1" noChangeShapeType="1" noTextEdit="1"/>
              </p:cNvSpPr>
              <p:nvPr/>
            </p:nvSpPr>
            <p:spPr>
              <a:xfrm>
                <a:off x="401781" y="1128143"/>
                <a:ext cx="11495809" cy="923330"/>
              </a:xfrm>
              <a:prstGeom prst="rect">
                <a:avLst/>
              </a:prstGeom>
              <a:blipFill>
                <a:blip r:embed="rId2"/>
                <a:stretch>
                  <a:fillRect l="-442" t="-4054" r="-773" b="-9459"/>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5D60252F-B7D5-5C7D-B3F6-59F6236DB73F}"/>
              </a:ext>
            </a:extLst>
          </p:cNvPr>
          <p:cNvPicPr>
            <a:picLocks noChangeAspect="1"/>
          </p:cNvPicPr>
          <p:nvPr/>
        </p:nvPicPr>
        <p:blipFill>
          <a:blip r:embed="rId3"/>
          <a:stretch>
            <a:fillRect/>
          </a:stretch>
        </p:blipFill>
        <p:spPr>
          <a:xfrm>
            <a:off x="2811318" y="2181444"/>
            <a:ext cx="6569364" cy="998172"/>
          </a:xfrm>
          <a:prstGeom prst="rect">
            <a:avLst/>
          </a:prstGeom>
        </p:spPr>
      </p:pic>
      <p:pic>
        <p:nvPicPr>
          <p:cNvPr id="9" name="Picture 8" descr="A graph of a function&#10;&#10;Description automatically generated">
            <a:extLst>
              <a:ext uri="{FF2B5EF4-FFF2-40B4-BE49-F238E27FC236}">
                <a16:creationId xmlns:a16="http://schemas.microsoft.com/office/drawing/2014/main" id="{708DB431-C099-E96C-45F1-A7BA11DAF494}"/>
              </a:ext>
            </a:extLst>
          </p:cNvPr>
          <p:cNvPicPr>
            <a:picLocks noChangeAspect="1"/>
          </p:cNvPicPr>
          <p:nvPr/>
        </p:nvPicPr>
        <p:blipFill>
          <a:blip r:embed="rId4"/>
          <a:stretch>
            <a:fillRect/>
          </a:stretch>
        </p:blipFill>
        <p:spPr>
          <a:xfrm>
            <a:off x="8915484" y="3872409"/>
            <a:ext cx="3136900" cy="19589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C28FEE9-5284-C71C-9889-99B1252746A4}"/>
                  </a:ext>
                </a:extLst>
              </p:cNvPr>
              <p:cNvSpPr txBox="1"/>
              <p:nvPr/>
            </p:nvSpPr>
            <p:spPr>
              <a:xfrm>
                <a:off x="401781" y="3244334"/>
                <a:ext cx="11630892" cy="646331"/>
              </a:xfrm>
              <a:prstGeom prst="rect">
                <a:avLst/>
              </a:prstGeom>
              <a:noFill/>
            </p:spPr>
            <p:txBody>
              <a:bodyPr wrap="square">
                <a:spAutoFit/>
              </a:bodyPr>
              <a:lstStyle/>
              <a:p>
                <a:r>
                  <a:rPr lang="en-US" sz="1800" dirty="0">
                    <a:effectLst/>
                    <a:latin typeface="ACaslonPro"/>
                  </a:rPr>
                  <a:t>The term in curly brackets is sharply peaked about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𝜔</m:t>
                        </m:r>
                      </m:e>
                      <m:sub>
                        <m:r>
                          <a:rPr lang="en-US" sz="1800" b="0" i="1" smtClean="0">
                            <a:effectLst/>
                            <a:latin typeface="Cambria Math" panose="02040503050406030204" pitchFamily="18" charset="0"/>
                          </a:rPr>
                          <m:t>0</m:t>
                        </m:r>
                      </m:sub>
                    </m:sSub>
                  </m:oMath>
                </a14:m>
                <a:r>
                  <a:rPr lang="en-US" dirty="0"/>
                  <a:t> while </a:t>
                </a:r>
                <a14:m>
                  <m:oMath xmlns:m="http://schemas.openxmlformats.org/officeDocument/2006/math">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e>
                    </m:d>
                  </m:oMath>
                </a14:m>
                <a:r>
                  <a:rPr lang="en-US" dirty="0"/>
                  <a:t> is usually quite broad. We can replace it with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oMath>
                </a14:m>
                <a:r>
                  <a:rPr lang="en-US" dirty="0"/>
                  <a:t> to simplify the integral in fact, this is a constant term now and can be brought out of the integration sign</a:t>
                </a:r>
              </a:p>
            </p:txBody>
          </p:sp>
        </mc:Choice>
        <mc:Fallback xmlns="">
          <p:sp>
            <p:nvSpPr>
              <p:cNvPr id="13" name="TextBox 12">
                <a:extLst>
                  <a:ext uri="{FF2B5EF4-FFF2-40B4-BE49-F238E27FC236}">
                    <a16:creationId xmlns:a16="http://schemas.microsoft.com/office/drawing/2014/main" id="{AC28FEE9-5284-C71C-9889-99B1252746A4}"/>
                  </a:ext>
                </a:extLst>
              </p:cNvPr>
              <p:cNvSpPr txBox="1">
                <a:spLocks noRot="1" noChangeAspect="1" noMove="1" noResize="1" noEditPoints="1" noAdjustHandles="1" noChangeArrowheads="1" noChangeShapeType="1" noTextEdit="1"/>
              </p:cNvSpPr>
              <p:nvPr/>
            </p:nvSpPr>
            <p:spPr>
              <a:xfrm>
                <a:off x="401781" y="3244334"/>
                <a:ext cx="11630892" cy="646331"/>
              </a:xfrm>
              <a:prstGeom prst="rect">
                <a:avLst/>
              </a:prstGeom>
              <a:blipFill>
                <a:blip r:embed="rId5"/>
                <a:stretch>
                  <a:fillRect l="-436" t="-3846" b="-13462"/>
                </a:stretch>
              </a:blipFill>
            </p:spPr>
            <p:txBody>
              <a:bodyPr/>
              <a:lstStyle/>
              <a:p>
                <a:r>
                  <a:rPr lang="en-US">
                    <a:noFill/>
                  </a:rPr>
                  <a:t> </a:t>
                </a:r>
              </a:p>
            </p:txBody>
          </p:sp>
        </mc:Fallback>
      </mc:AlternateContent>
      <p:pic>
        <p:nvPicPr>
          <p:cNvPr id="15" name="Picture 14" descr="A black and white math symbols&#10;&#10;Description automatically generated with medium confidence">
            <a:extLst>
              <a:ext uri="{FF2B5EF4-FFF2-40B4-BE49-F238E27FC236}">
                <a16:creationId xmlns:a16="http://schemas.microsoft.com/office/drawing/2014/main" id="{73551311-D109-51C0-37C9-AE250FE2A00F}"/>
              </a:ext>
            </a:extLst>
          </p:cNvPr>
          <p:cNvPicPr>
            <a:picLocks noChangeAspect="1"/>
          </p:cNvPicPr>
          <p:nvPr/>
        </p:nvPicPr>
        <p:blipFill>
          <a:blip r:embed="rId6"/>
          <a:stretch>
            <a:fillRect/>
          </a:stretch>
        </p:blipFill>
        <p:spPr>
          <a:xfrm>
            <a:off x="522432" y="3955383"/>
            <a:ext cx="5308023" cy="857862"/>
          </a:xfrm>
          <a:prstGeom prst="rect">
            <a:avLst/>
          </a:prstGeom>
        </p:spPr>
      </p:pic>
      <p:pic>
        <p:nvPicPr>
          <p:cNvPr id="17" name="Picture 16" descr="A number and a line&#10;&#10;Description automatically generated with medium confidence">
            <a:extLst>
              <a:ext uri="{FF2B5EF4-FFF2-40B4-BE49-F238E27FC236}">
                <a16:creationId xmlns:a16="http://schemas.microsoft.com/office/drawing/2014/main" id="{869BF981-F7AB-096A-E248-2D1BB4B44C6D}"/>
              </a:ext>
            </a:extLst>
          </p:cNvPr>
          <p:cNvPicPr>
            <a:picLocks noChangeAspect="1"/>
          </p:cNvPicPr>
          <p:nvPr/>
        </p:nvPicPr>
        <p:blipFill>
          <a:blip r:embed="rId7"/>
          <a:stretch>
            <a:fillRect/>
          </a:stretch>
        </p:blipFill>
        <p:spPr>
          <a:xfrm>
            <a:off x="4267330" y="4927817"/>
            <a:ext cx="2096077" cy="311417"/>
          </a:xfrm>
          <a:prstGeom prst="rect">
            <a:avLst/>
          </a:prstGeom>
        </p:spPr>
      </p:pic>
      <p:sp>
        <p:nvSpPr>
          <p:cNvPr id="18" name="TextBox 17">
            <a:extLst>
              <a:ext uri="{FF2B5EF4-FFF2-40B4-BE49-F238E27FC236}">
                <a16:creationId xmlns:a16="http://schemas.microsoft.com/office/drawing/2014/main" id="{FC3E4559-3FB9-D716-BAB0-6D6D774DBEE9}"/>
              </a:ext>
            </a:extLst>
          </p:cNvPr>
          <p:cNvSpPr txBox="1"/>
          <p:nvPr/>
        </p:nvSpPr>
        <p:spPr>
          <a:xfrm>
            <a:off x="401781" y="5736289"/>
            <a:ext cx="7391401" cy="646331"/>
          </a:xfrm>
          <a:prstGeom prst="rect">
            <a:avLst/>
          </a:prstGeom>
          <a:noFill/>
        </p:spPr>
        <p:txBody>
          <a:bodyPr wrap="square" rtlCol="0">
            <a:spAutoFit/>
          </a:bodyPr>
          <a:lstStyle/>
          <a:p>
            <a:r>
              <a:rPr lang="en-US" sz="1800" dirty="0">
                <a:effectLst/>
                <a:latin typeface="ACaslonPro"/>
              </a:rPr>
              <a:t>as the integrand is essentially zero out there anyway), and looking up the definite integral </a:t>
            </a:r>
            <a:endParaRPr lang="en-US" dirty="0"/>
          </a:p>
        </p:txBody>
      </p:sp>
      <p:pic>
        <p:nvPicPr>
          <p:cNvPr id="20" name="Picture 19" descr="A black symbol with a plus and a cross&#10;&#10;Description automatically generated with medium confidence">
            <a:extLst>
              <a:ext uri="{FF2B5EF4-FFF2-40B4-BE49-F238E27FC236}">
                <a16:creationId xmlns:a16="http://schemas.microsoft.com/office/drawing/2014/main" id="{5205EF54-E3C7-98DC-F08C-6DDF4BBD9BE3}"/>
              </a:ext>
            </a:extLst>
          </p:cNvPr>
          <p:cNvPicPr>
            <a:picLocks noChangeAspect="1"/>
          </p:cNvPicPr>
          <p:nvPr/>
        </p:nvPicPr>
        <p:blipFill>
          <a:blip r:embed="rId8"/>
          <a:stretch>
            <a:fillRect/>
          </a:stretch>
        </p:blipFill>
        <p:spPr>
          <a:xfrm>
            <a:off x="3058393" y="5423770"/>
            <a:ext cx="1046595" cy="308470"/>
          </a:xfrm>
          <a:prstGeom prst="rect">
            <a:avLst/>
          </a:prstGeom>
        </p:spPr>
      </p:pic>
      <p:sp>
        <p:nvSpPr>
          <p:cNvPr id="21" name="TextBox 20">
            <a:extLst>
              <a:ext uri="{FF2B5EF4-FFF2-40B4-BE49-F238E27FC236}">
                <a16:creationId xmlns:a16="http://schemas.microsoft.com/office/drawing/2014/main" id="{968469A2-D6C3-419F-EA90-3C0F44585F97}"/>
              </a:ext>
            </a:extLst>
          </p:cNvPr>
          <p:cNvSpPr txBox="1"/>
          <p:nvPr/>
        </p:nvSpPr>
        <p:spPr>
          <a:xfrm>
            <a:off x="401781" y="4905435"/>
            <a:ext cx="3891065" cy="369332"/>
          </a:xfrm>
          <a:prstGeom prst="rect">
            <a:avLst/>
          </a:prstGeom>
          <a:noFill/>
        </p:spPr>
        <p:txBody>
          <a:bodyPr wrap="none" rtlCol="0">
            <a:spAutoFit/>
          </a:bodyPr>
          <a:lstStyle/>
          <a:p>
            <a:r>
              <a:rPr lang="en-US" dirty="0"/>
              <a:t>We can perform the change of variable </a:t>
            </a:r>
          </a:p>
        </p:txBody>
      </p:sp>
      <p:sp>
        <p:nvSpPr>
          <p:cNvPr id="22" name="TextBox 21">
            <a:extLst>
              <a:ext uri="{FF2B5EF4-FFF2-40B4-BE49-F238E27FC236}">
                <a16:creationId xmlns:a16="http://schemas.microsoft.com/office/drawing/2014/main" id="{9AC95941-D377-23EC-E178-B3AEA1A70EDA}"/>
              </a:ext>
            </a:extLst>
          </p:cNvPr>
          <p:cNvSpPr txBox="1"/>
          <p:nvPr/>
        </p:nvSpPr>
        <p:spPr>
          <a:xfrm>
            <a:off x="401781" y="5366957"/>
            <a:ext cx="2617191" cy="369332"/>
          </a:xfrm>
          <a:prstGeom prst="rect">
            <a:avLst/>
          </a:prstGeom>
          <a:noFill/>
        </p:spPr>
        <p:txBody>
          <a:bodyPr wrap="none" rtlCol="0">
            <a:spAutoFit/>
          </a:bodyPr>
          <a:lstStyle/>
          <a:p>
            <a:r>
              <a:rPr lang="en-US" dirty="0"/>
              <a:t>and extend the integral to</a:t>
            </a:r>
          </a:p>
        </p:txBody>
      </p:sp>
      <p:pic>
        <p:nvPicPr>
          <p:cNvPr id="24" name="Picture 23" descr="A math equation with black text&#10;&#10;Description automatically generated">
            <a:extLst>
              <a:ext uri="{FF2B5EF4-FFF2-40B4-BE49-F238E27FC236}">
                <a16:creationId xmlns:a16="http://schemas.microsoft.com/office/drawing/2014/main" id="{CA6BC346-D831-CE7C-66F2-57A39CBDB4D2}"/>
              </a:ext>
            </a:extLst>
          </p:cNvPr>
          <p:cNvPicPr>
            <a:picLocks noChangeAspect="1"/>
          </p:cNvPicPr>
          <p:nvPr/>
        </p:nvPicPr>
        <p:blipFill>
          <a:blip r:embed="rId9"/>
          <a:stretch>
            <a:fillRect/>
          </a:stretch>
        </p:blipFill>
        <p:spPr>
          <a:xfrm>
            <a:off x="2146116" y="6046566"/>
            <a:ext cx="1745711" cy="758238"/>
          </a:xfrm>
          <a:prstGeom prst="rect">
            <a:avLst/>
          </a:prstGeom>
        </p:spPr>
      </p:pic>
      <p:pic>
        <p:nvPicPr>
          <p:cNvPr id="27" name="Picture 26" descr="A mathematical symbols and symbols&#10;&#10;Description automatically generated with medium confidence">
            <a:extLst>
              <a:ext uri="{FF2B5EF4-FFF2-40B4-BE49-F238E27FC236}">
                <a16:creationId xmlns:a16="http://schemas.microsoft.com/office/drawing/2014/main" id="{6AF943BC-324D-94F2-788F-A16D89209ECB}"/>
              </a:ext>
            </a:extLst>
          </p:cNvPr>
          <p:cNvPicPr>
            <a:picLocks noChangeAspect="1"/>
          </p:cNvPicPr>
          <p:nvPr/>
        </p:nvPicPr>
        <p:blipFill>
          <a:blip r:embed="rId10"/>
          <a:stretch>
            <a:fillRect/>
          </a:stretch>
        </p:blipFill>
        <p:spPr>
          <a:xfrm>
            <a:off x="7866780" y="6059454"/>
            <a:ext cx="2534028" cy="646331"/>
          </a:xfrm>
          <a:prstGeom prst="rect">
            <a:avLst/>
          </a:prstGeom>
        </p:spPr>
      </p:pic>
      <p:sp>
        <p:nvSpPr>
          <p:cNvPr id="2" name="TextBox 1">
            <a:extLst>
              <a:ext uri="{FF2B5EF4-FFF2-40B4-BE49-F238E27FC236}">
                <a16:creationId xmlns:a16="http://schemas.microsoft.com/office/drawing/2014/main" id="{DD73FDD6-4D5F-A7C2-0995-AB5054CDA7AF}"/>
              </a:ext>
            </a:extLst>
          </p:cNvPr>
          <p:cNvSpPr txBox="1"/>
          <p:nvPr/>
        </p:nvSpPr>
        <p:spPr>
          <a:xfrm>
            <a:off x="4065294" y="6229295"/>
            <a:ext cx="3874907" cy="369332"/>
          </a:xfrm>
          <a:prstGeom prst="rect">
            <a:avLst/>
          </a:prstGeom>
          <a:noFill/>
        </p:spPr>
        <p:txBody>
          <a:bodyPr wrap="none" rtlCol="0">
            <a:spAutoFit/>
          </a:bodyPr>
          <a:lstStyle/>
          <a:p>
            <a:r>
              <a:rPr lang="en-US" dirty="0"/>
              <a:t>as we have found before. We find that  </a:t>
            </a:r>
          </a:p>
        </p:txBody>
      </p:sp>
    </p:spTree>
    <p:extLst>
      <p:ext uri="{BB962C8B-B14F-4D97-AF65-F5344CB8AC3E}">
        <p14:creationId xmlns:p14="http://schemas.microsoft.com/office/powerpoint/2010/main" val="164176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0C06-A6D6-B4E8-E584-1F690E19A177}"/>
              </a:ext>
            </a:extLst>
          </p:cNvPr>
          <p:cNvSpPr>
            <a:spLocks noGrp="1"/>
          </p:cNvSpPr>
          <p:nvPr>
            <p:ph type="title"/>
          </p:nvPr>
        </p:nvSpPr>
        <p:spPr>
          <a:xfrm>
            <a:off x="363681" y="214352"/>
            <a:ext cx="11672455" cy="1338983"/>
          </a:xfrm>
        </p:spPr>
        <p:txBody>
          <a:bodyPr>
            <a:normAutofit/>
          </a:bodyPr>
          <a:lstStyle/>
          <a:p>
            <a:r>
              <a:rPr lang="en-US" b="1" dirty="0"/>
              <a:t>Re: The rotating wave approximation and I.I. Rabi’s flopping frequency</a:t>
            </a:r>
            <a:r>
              <a:rPr lang="en-US" dirty="0"/>
              <a:t> </a:t>
            </a:r>
          </a:p>
        </p:txBody>
      </p:sp>
      <p:sp>
        <p:nvSpPr>
          <p:cNvPr id="4" name="TextBox 3">
            <a:extLst>
              <a:ext uri="{FF2B5EF4-FFF2-40B4-BE49-F238E27FC236}">
                <a16:creationId xmlns:a16="http://schemas.microsoft.com/office/drawing/2014/main" id="{3AF92DFC-FEB3-99E7-3877-D1B5ADE5E63E}"/>
              </a:ext>
            </a:extLst>
          </p:cNvPr>
          <p:cNvSpPr txBox="1"/>
          <p:nvPr/>
        </p:nvSpPr>
        <p:spPr>
          <a:xfrm>
            <a:off x="259772" y="1644134"/>
            <a:ext cx="6099462" cy="369332"/>
          </a:xfrm>
          <a:prstGeom prst="rect">
            <a:avLst/>
          </a:prstGeom>
          <a:noFill/>
        </p:spPr>
        <p:txBody>
          <a:bodyPr wrap="square">
            <a:spAutoFit/>
          </a:bodyPr>
          <a:lstStyle/>
          <a:p>
            <a:r>
              <a:rPr lang="en-US" sz="1800" dirty="0">
                <a:effectLst/>
                <a:latin typeface="ACaslonPro"/>
              </a:rPr>
              <a:t>The first term in</a:t>
            </a:r>
            <a:endParaRPr lang="en-US" dirty="0"/>
          </a:p>
        </p:txBody>
      </p:sp>
      <p:pic>
        <p:nvPicPr>
          <p:cNvPr id="6" name="Picture 5" descr="A math equations and formulas&#10;&#10;Description automatically generated">
            <a:extLst>
              <a:ext uri="{FF2B5EF4-FFF2-40B4-BE49-F238E27FC236}">
                <a16:creationId xmlns:a16="http://schemas.microsoft.com/office/drawing/2014/main" id="{1D45EE27-C0F5-73D8-568D-F37430BF1DC5}"/>
              </a:ext>
            </a:extLst>
          </p:cNvPr>
          <p:cNvPicPr>
            <a:picLocks noChangeAspect="1"/>
          </p:cNvPicPr>
          <p:nvPr/>
        </p:nvPicPr>
        <p:blipFill>
          <a:blip r:embed="rId2"/>
          <a:stretch>
            <a:fillRect/>
          </a:stretch>
        </p:blipFill>
        <p:spPr>
          <a:xfrm>
            <a:off x="2209799" y="1984664"/>
            <a:ext cx="7772400" cy="144433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B08CCC3-BF3F-0627-A33C-9D25168D3F26}"/>
                  </a:ext>
                </a:extLst>
              </p:cNvPr>
              <p:cNvSpPr txBox="1"/>
              <p:nvPr/>
            </p:nvSpPr>
            <p:spPr>
              <a:xfrm>
                <a:off x="259772" y="3532909"/>
                <a:ext cx="11672455" cy="655244"/>
              </a:xfrm>
              <a:prstGeom prst="rect">
                <a:avLst/>
              </a:prstGeom>
              <a:noFill/>
            </p:spPr>
            <p:txBody>
              <a:bodyPr wrap="square" rtlCol="0">
                <a:spAutoFit/>
              </a:bodyPr>
              <a:lstStyle/>
              <a:p>
                <a:r>
                  <a:rPr lang="en-US" sz="1800" dirty="0">
                    <a:effectLst/>
                    <a:latin typeface="ACaslonPro"/>
                  </a:rPr>
                  <a:t>comes from the </a:t>
                </a:r>
                <a14:m>
                  <m:oMath xmlns:m="http://schemas.openxmlformats.org/officeDocument/2006/math">
                    <m:sSup>
                      <m:sSupPr>
                        <m:ctrlPr>
                          <a:rPr lang="en-US" sz="1800" i="1" smtClean="0">
                            <a:effectLst/>
                            <a:latin typeface="Cambria Math" panose="02040503050406030204" pitchFamily="18" charset="0"/>
                          </a:rPr>
                        </m:ctrlPr>
                      </m:sSupPr>
                      <m:e>
                        <m:r>
                          <a:rPr lang="en-US" sz="1800" i="1" smtClean="0">
                            <a:effectLst/>
                            <a:latin typeface="Cambria Math" panose="02040503050406030204" pitchFamily="18" charset="0"/>
                          </a:rPr>
                          <m:t>𝑒</m:t>
                        </m:r>
                      </m:e>
                      <m:sup>
                        <m:r>
                          <a:rPr lang="en-US" sz="1800" i="1" smtClean="0">
                            <a:effectLst/>
                            <a:latin typeface="Cambria Math" panose="02040503050406030204" pitchFamily="18" charset="0"/>
                          </a:rPr>
                          <m:t>𝑖</m:t>
                        </m:r>
                        <m:r>
                          <a:rPr lang="el-GR" sz="1800" i="1" smtClean="0">
                            <a:effectLst/>
                            <a:latin typeface="Cambria Math" panose="02040503050406030204" pitchFamily="18" charset="0"/>
                          </a:rPr>
                          <m:t>𝜔</m:t>
                        </m:r>
                        <m:r>
                          <a:rPr lang="en-US" sz="1800" i="1" smtClean="0">
                            <a:effectLst/>
                            <a:latin typeface="Cambria Math" panose="02040503050406030204" pitchFamily="18" charset="0"/>
                          </a:rPr>
                          <m:t>𝑡</m:t>
                        </m:r>
                      </m:sup>
                    </m:sSup>
                    <m:r>
                      <a:rPr lang="en-US" sz="1800" b="0" i="1" smtClean="0">
                        <a:effectLst/>
                        <a:latin typeface="Cambria Math" panose="02040503050406030204" pitchFamily="18" charset="0"/>
                      </a:rPr>
                      <m:t>/2</m:t>
                    </m:r>
                  </m:oMath>
                </a14:m>
                <a:r>
                  <a:rPr lang="en-US" dirty="0"/>
                  <a:t> part of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e>
                    </m:func>
                  </m:oMath>
                </a14:m>
                <a:r>
                  <a:rPr lang="en-US" dirty="0"/>
                  <a:t> and the second from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m:t>
                        </m:r>
                        <m:r>
                          <a:rPr lang="en-US" i="1">
                            <a:latin typeface="Cambria Math" panose="02040503050406030204" pitchFamily="18" charset="0"/>
                          </a:rPr>
                          <m:t>𝑡</m:t>
                        </m:r>
                      </m:sup>
                    </m:sSup>
                    <m:r>
                      <a:rPr lang="en-US" i="1">
                        <a:latin typeface="Cambria Math" panose="02040503050406030204" pitchFamily="18" charset="0"/>
                      </a:rPr>
                      <m:t>/2</m:t>
                    </m:r>
                  </m:oMath>
                </a14:m>
                <a:r>
                  <a:rPr lang="en-US" dirty="0"/>
                  <a:t>. Thus, dropping the first term is formally </a:t>
                </a:r>
              </a:p>
              <a:p>
                <a:r>
                  <a:rPr lang="en-US" dirty="0"/>
                  <a:t>equivalent to writing </a:t>
                </a:r>
              </a:p>
            </p:txBody>
          </p:sp>
        </mc:Choice>
        <mc:Fallback xmlns="">
          <p:sp>
            <p:nvSpPr>
              <p:cNvPr id="7" name="TextBox 6">
                <a:extLst>
                  <a:ext uri="{FF2B5EF4-FFF2-40B4-BE49-F238E27FC236}">
                    <a16:creationId xmlns:a16="http://schemas.microsoft.com/office/drawing/2014/main" id="{1B08CCC3-BF3F-0627-A33C-9D25168D3F26}"/>
                  </a:ext>
                </a:extLst>
              </p:cNvPr>
              <p:cNvSpPr txBox="1">
                <a:spLocks noRot="1" noChangeAspect="1" noMove="1" noResize="1" noEditPoints="1" noAdjustHandles="1" noChangeArrowheads="1" noChangeShapeType="1" noTextEdit="1"/>
              </p:cNvSpPr>
              <p:nvPr/>
            </p:nvSpPr>
            <p:spPr>
              <a:xfrm>
                <a:off x="259772" y="3532909"/>
                <a:ext cx="11672455" cy="655244"/>
              </a:xfrm>
              <a:prstGeom prst="rect">
                <a:avLst/>
              </a:prstGeom>
              <a:blipFill>
                <a:blip r:embed="rId3"/>
                <a:stretch>
                  <a:fillRect l="-435" t="-3846" b="-13462"/>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572929CD-F316-AB66-C937-54D93EC2634C}"/>
              </a:ext>
            </a:extLst>
          </p:cNvPr>
          <p:cNvPicPr>
            <a:picLocks noChangeAspect="1"/>
          </p:cNvPicPr>
          <p:nvPr/>
        </p:nvPicPr>
        <p:blipFill>
          <a:blip r:embed="rId4"/>
          <a:stretch>
            <a:fillRect/>
          </a:stretch>
        </p:blipFill>
        <p:spPr>
          <a:xfrm>
            <a:off x="4440382" y="4063462"/>
            <a:ext cx="2209800" cy="457200"/>
          </a:xfrm>
          <a:prstGeom prst="rect">
            <a:avLst/>
          </a:prstGeom>
        </p:spPr>
      </p:pic>
      <p:sp>
        <p:nvSpPr>
          <p:cNvPr id="12" name="TextBox 11">
            <a:extLst>
              <a:ext uri="{FF2B5EF4-FFF2-40B4-BE49-F238E27FC236}">
                <a16:creationId xmlns:a16="http://schemas.microsoft.com/office/drawing/2014/main" id="{83E5B6AF-3754-E201-5035-11476ACB30F6}"/>
              </a:ext>
            </a:extLst>
          </p:cNvPr>
          <p:cNvSpPr txBox="1"/>
          <p:nvPr/>
        </p:nvSpPr>
        <p:spPr>
          <a:xfrm>
            <a:off x="259772" y="4516343"/>
            <a:ext cx="2443554" cy="369332"/>
          </a:xfrm>
          <a:prstGeom prst="rect">
            <a:avLst/>
          </a:prstGeom>
          <a:noFill/>
        </p:spPr>
        <p:txBody>
          <a:bodyPr wrap="none" rtlCol="0">
            <a:spAutoFit/>
          </a:bodyPr>
          <a:lstStyle/>
          <a:p>
            <a:r>
              <a:rPr lang="en-US" dirty="0"/>
              <a:t>That is equivalent to say</a:t>
            </a:r>
          </a:p>
        </p:txBody>
      </p:sp>
      <p:pic>
        <p:nvPicPr>
          <p:cNvPr id="13" name="Picture 12" descr="A close up of a text&#10;&#10;Description automatically generated">
            <a:extLst>
              <a:ext uri="{FF2B5EF4-FFF2-40B4-BE49-F238E27FC236}">
                <a16:creationId xmlns:a16="http://schemas.microsoft.com/office/drawing/2014/main" id="{C19179A1-BCC3-BAD3-578E-FAC691529D01}"/>
              </a:ext>
            </a:extLst>
          </p:cNvPr>
          <p:cNvPicPr>
            <a:picLocks noChangeAspect="1"/>
          </p:cNvPicPr>
          <p:nvPr/>
        </p:nvPicPr>
        <p:blipFill>
          <a:blip r:embed="rId5"/>
          <a:stretch>
            <a:fillRect/>
          </a:stretch>
        </p:blipFill>
        <p:spPr>
          <a:xfrm>
            <a:off x="3638551" y="4948443"/>
            <a:ext cx="4185804" cy="76322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E290724-7081-2DC1-DE97-CCEA3731A308}"/>
                  </a:ext>
                </a:extLst>
              </p:cNvPr>
              <p:cNvSpPr txBox="1"/>
              <p:nvPr/>
            </p:nvSpPr>
            <p:spPr>
              <a:xfrm>
                <a:off x="171450" y="5934670"/>
                <a:ext cx="11672455" cy="646331"/>
              </a:xfrm>
              <a:prstGeom prst="rect">
                <a:avLst/>
              </a:prstGeom>
              <a:noFill/>
            </p:spPr>
            <p:txBody>
              <a:bodyPr wrap="square">
                <a:spAutoFit/>
              </a:bodyPr>
              <a:lstStyle/>
              <a:p>
                <a:r>
                  <a:rPr lang="en-US" sz="1800" dirty="0">
                    <a:effectLst/>
                    <a:latin typeface="ACaslonPro"/>
                  </a:rPr>
                  <a:t>The latter is required to make the Hamiltonian matrix </a:t>
                </a:r>
                <a:r>
                  <a:rPr lang="en-US" sz="1800" dirty="0" err="1">
                    <a:effectLst/>
                    <a:latin typeface="ACaslonPro"/>
                  </a:rPr>
                  <a:t>hermitian</a:t>
                </a:r>
                <a:r>
                  <a:rPr lang="en-US" sz="1800" dirty="0">
                    <a:effectLst/>
                    <a:latin typeface="ACaslonPro"/>
                  </a:rPr>
                  <a:t>—or, if you prefer, to pick out the dominant term in the formula analogous to the Equation above for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𝑐</m:t>
                        </m:r>
                      </m:e>
                      <m:sub>
                        <m:r>
                          <a:rPr lang="en-US" sz="1800" b="0" i="1" smtClean="0">
                            <a:effectLst/>
                            <a:latin typeface="Cambria Math" panose="02040503050406030204" pitchFamily="18" charset="0"/>
                          </a:rPr>
                          <m:t>𝑎</m:t>
                        </m:r>
                      </m:sub>
                    </m:sSub>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dirty="0"/>
                  <a:t>.</a:t>
                </a:r>
              </a:p>
            </p:txBody>
          </p:sp>
        </mc:Choice>
        <mc:Fallback xmlns="">
          <p:sp>
            <p:nvSpPr>
              <p:cNvPr id="15" name="TextBox 14">
                <a:extLst>
                  <a:ext uri="{FF2B5EF4-FFF2-40B4-BE49-F238E27FC236}">
                    <a16:creationId xmlns:a16="http://schemas.microsoft.com/office/drawing/2014/main" id="{4E290724-7081-2DC1-DE97-CCEA3731A308}"/>
                  </a:ext>
                </a:extLst>
              </p:cNvPr>
              <p:cNvSpPr txBox="1">
                <a:spLocks noRot="1" noChangeAspect="1" noMove="1" noResize="1" noEditPoints="1" noAdjustHandles="1" noChangeArrowheads="1" noChangeShapeType="1" noTextEdit="1"/>
              </p:cNvSpPr>
              <p:nvPr/>
            </p:nvSpPr>
            <p:spPr>
              <a:xfrm>
                <a:off x="171450" y="5934670"/>
                <a:ext cx="11672455" cy="646331"/>
              </a:xfrm>
              <a:prstGeom prst="rect">
                <a:avLst/>
              </a:prstGeom>
              <a:blipFill>
                <a:blip r:embed="rId6"/>
                <a:stretch>
                  <a:fillRect l="-435" t="-3846" b="-1538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0F5DD67-1F20-A27C-A8E8-A183DEA2BD5F}"/>
              </a:ext>
            </a:extLst>
          </p:cNvPr>
          <p:cNvSpPr txBox="1"/>
          <p:nvPr/>
        </p:nvSpPr>
        <p:spPr>
          <a:xfrm>
            <a:off x="6945268" y="4114989"/>
            <a:ext cx="879087" cy="369332"/>
          </a:xfrm>
          <a:prstGeom prst="rect">
            <a:avLst/>
          </a:prstGeom>
          <a:noFill/>
        </p:spPr>
        <p:txBody>
          <a:bodyPr wrap="none" rtlCol="0">
            <a:spAutoFit/>
          </a:bodyPr>
          <a:lstStyle/>
          <a:p>
            <a:r>
              <a:rPr lang="en-US" dirty="0"/>
              <a:t>In fact: </a:t>
            </a:r>
          </a:p>
        </p:txBody>
      </p:sp>
      <p:pic>
        <p:nvPicPr>
          <p:cNvPr id="5" name="Picture 4">
            <a:extLst>
              <a:ext uri="{FF2B5EF4-FFF2-40B4-BE49-F238E27FC236}">
                <a16:creationId xmlns:a16="http://schemas.microsoft.com/office/drawing/2014/main" id="{A03DAD1E-618E-59B8-4766-3E0AFA684D9D}"/>
              </a:ext>
            </a:extLst>
          </p:cNvPr>
          <p:cNvPicPr>
            <a:picLocks noChangeAspect="1"/>
          </p:cNvPicPr>
          <p:nvPr/>
        </p:nvPicPr>
        <p:blipFill>
          <a:blip r:embed="rId7"/>
          <a:stretch>
            <a:fillRect/>
          </a:stretch>
        </p:blipFill>
        <p:spPr>
          <a:xfrm>
            <a:off x="7824355" y="4071055"/>
            <a:ext cx="2489199" cy="457200"/>
          </a:xfrm>
          <a:prstGeom prst="rect">
            <a:avLst/>
          </a:prstGeom>
        </p:spPr>
      </p:pic>
    </p:spTree>
    <p:extLst>
      <p:ext uri="{BB962C8B-B14F-4D97-AF65-F5344CB8AC3E}">
        <p14:creationId xmlns:p14="http://schemas.microsoft.com/office/powerpoint/2010/main" val="991560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885447-475D-9E27-B625-8C960DDF6812}"/>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The rotating wave approximation and I.I. Rabi’s flopping frequency</a:t>
            </a:r>
            <a:r>
              <a:rPr lang="en-US" dirty="0"/>
              <a:t> </a:t>
            </a:r>
          </a:p>
        </p:txBody>
      </p:sp>
      <p:pic>
        <p:nvPicPr>
          <p:cNvPr id="5" name="Picture 4">
            <a:extLst>
              <a:ext uri="{FF2B5EF4-FFF2-40B4-BE49-F238E27FC236}">
                <a16:creationId xmlns:a16="http://schemas.microsoft.com/office/drawing/2014/main" id="{FBF177EC-8C52-4D41-7EEC-256EA93663F5}"/>
              </a:ext>
            </a:extLst>
          </p:cNvPr>
          <p:cNvPicPr>
            <a:picLocks noChangeAspect="1"/>
          </p:cNvPicPr>
          <p:nvPr/>
        </p:nvPicPr>
        <p:blipFill>
          <a:blip r:embed="rId2"/>
          <a:stretch>
            <a:fillRect/>
          </a:stretch>
        </p:blipFill>
        <p:spPr>
          <a:xfrm>
            <a:off x="363681" y="2207735"/>
            <a:ext cx="7772400" cy="67354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0B3AD8-08AE-2629-710B-8A243E9E32CE}"/>
                  </a:ext>
                </a:extLst>
              </p:cNvPr>
              <p:cNvSpPr txBox="1"/>
              <p:nvPr/>
            </p:nvSpPr>
            <p:spPr>
              <a:xfrm>
                <a:off x="363681" y="1695869"/>
                <a:ext cx="4746812" cy="369332"/>
              </a:xfrm>
              <a:prstGeom prst="rect">
                <a:avLst/>
              </a:prstGeom>
              <a:noFill/>
            </p:spPr>
            <p:txBody>
              <a:bodyPr wrap="none" rtlCol="0">
                <a:spAutoFit/>
              </a:bodyPr>
              <a:lstStyle/>
              <a:p>
                <a:r>
                  <a:rPr lang="en-US" dirty="0"/>
                  <a:t>which allows us to calculate the coefficient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500B3AD8-08AE-2629-710B-8A243E9E32CE}"/>
                  </a:ext>
                </a:extLst>
              </p:cNvPr>
              <p:cNvSpPr txBox="1">
                <a:spLocks noRot="1" noChangeAspect="1" noMove="1" noResize="1" noEditPoints="1" noAdjustHandles="1" noChangeArrowheads="1" noChangeShapeType="1" noTextEdit="1"/>
              </p:cNvSpPr>
              <p:nvPr/>
            </p:nvSpPr>
            <p:spPr>
              <a:xfrm>
                <a:off x="363681" y="1695869"/>
                <a:ext cx="4746812" cy="369332"/>
              </a:xfrm>
              <a:prstGeom prst="rect">
                <a:avLst/>
              </a:prstGeom>
              <a:blipFill>
                <a:blip r:embed="rId3"/>
                <a:stretch>
                  <a:fillRect l="-1067"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9B3734-540D-ABFD-2E9C-65AF9B3EC15B}"/>
                  </a:ext>
                </a:extLst>
              </p:cNvPr>
              <p:cNvSpPr txBox="1"/>
              <p:nvPr/>
            </p:nvSpPr>
            <p:spPr>
              <a:xfrm>
                <a:off x="363681" y="3023817"/>
                <a:ext cx="3018647" cy="369332"/>
              </a:xfrm>
              <a:prstGeom prst="rect">
                <a:avLst/>
              </a:prstGeom>
              <a:noFill/>
            </p:spPr>
            <p:txBody>
              <a:bodyPr wrap="none" rtlCol="0">
                <a:spAutoFit/>
              </a:bodyPr>
              <a:lstStyle/>
              <a:p>
                <a:r>
                  <a:rPr lang="en-US" dirty="0"/>
                  <a:t>The condition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0" smtClean="0">
                        <a:latin typeface="Cambria Math" panose="02040503050406030204" pitchFamily="18" charset="0"/>
                      </a:rPr>
                      <m:t>=1</m:t>
                    </m:r>
                  </m:oMath>
                </a14:m>
                <a:r>
                  <a:rPr lang="en-US" dirty="0"/>
                  <a:t> gives</a:t>
                </a:r>
              </a:p>
            </p:txBody>
          </p:sp>
        </mc:Choice>
        <mc:Fallback xmlns="">
          <p:sp>
            <p:nvSpPr>
              <p:cNvPr id="7" name="TextBox 6">
                <a:extLst>
                  <a:ext uri="{FF2B5EF4-FFF2-40B4-BE49-F238E27FC236}">
                    <a16:creationId xmlns:a16="http://schemas.microsoft.com/office/drawing/2014/main" id="{459B3734-540D-ABFD-2E9C-65AF9B3EC15B}"/>
                  </a:ext>
                </a:extLst>
              </p:cNvPr>
              <p:cNvSpPr txBox="1">
                <a:spLocks noRot="1" noChangeAspect="1" noMove="1" noResize="1" noEditPoints="1" noAdjustHandles="1" noChangeArrowheads="1" noChangeShapeType="1" noTextEdit="1"/>
              </p:cNvSpPr>
              <p:nvPr/>
            </p:nvSpPr>
            <p:spPr>
              <a:xfrm>
                <a:off x="363681" y="3023817"/>
                <a:ext cx="3018647" cy="369332"/>
              </a:xfrm>
              <a:prstGeom prst="rect">
                <a:avLst/>
              </a:prstGeom>
              <a:blipFill>
                <a:blip r:embed="rId4"/>
                <a:stretch>
                  <a:fillRect l="-1674" t="-6667" r="-418" b="-2666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F0BDC10-8C24-246B-4384-AEA71CE70912}"/>
              </a:ext>
            </a:extLst>
          </p:cNvPr>
          <p:cNvPicPr>
            <a:picLocks noChangeAspect="1"/>
          </p:cNvPicPr>
          <p:nvPr/>
        </p:nvPicPr>
        <p:blipFill>
          <a:blip r:embed="rId5"/>
          <a:stretch>
            <a:fillRect/>
          </a:stretch>
        </p:blipFill>
        <p:spPr>
          <a:xfrm>
            <a:off x="448336" y="3563855"/>
            <a:ext cx="3129973" cy="544343"/>
          </a:xfrm>
          <a:prstGeom prst="rect">
            <a:avLst/>
          </a:prstGeom>
        </p:spPr>
      </p:pic>
      <p:pic>
        <p:nvPicPr>
          <p:cNvPr id="11" name="Picture 10">
            <a:extLst>
              <a:ext uri="{FF2B5EF4-FFF2-40B4-BE49-F238E27FC236}">
                <a16:creationId xmlns:a16="http://schemas.microsoft.com/office/drawing/2014/main" id="{1DDA44E9-017D-161F-F096-C795A1D61F7B}"/>
              </a:ext>
            </a:extLst>
          </p:cNvPr>
          <p:cNvPicPr>
            <a:picLocks noChangeAspect="1"/>
          </p:cNvPicPr>
          <p:nvPr/>
        </p:nvPicPr>
        <p:blipFill>
          <a:blip r:embed="rId6"/>
          <a:stretch>
            <a:fillRect/>
          </a:stretch>
        </p:blipFill>
        <p:spPr>
          <a:xfrm>
            <a:off x="1490900" y="4790770"/>
            <a:ext cx="8727503" cy="731496"/>
          </a:xfrm>
          <a:prstGeom prst="rect">
            <a:avLst/>
          </a:prstGeom>
        </p:spPr>
      </p:pic>
      <p:sp>
        <p:nvSpPr>
          <p:cNvPr id="12" name="TextBox 11">
            <a:extLst>
              <a:ext uri="{FF2B5EF4-FFF2-40B4-BE49-F238E27FC236}">
                <a16:creationId xmlns:a16="http://schemas.microsoft.com/office/drawing/2014/main" id="{8A779D03-BDAE-3962-494D-BBFCB5F0EF04}"/>
              </a:ext>
            </a:extLst>
          </p:cNvPr>
          <p:cNvSpPr txBox="1"/>
          <p:nvPr/>
        </p:nvSpPr>
        <p:spPr>
          <a:xfrm>
            <a:off x="353614" y="4278904"/>
            <a:ext cx="4541693" cy="369332"/>
          </a:xfrm>
          <a:prstGeom prst="rect">
            <a:avLst/>
          </a:prstGeom>
          <a:noFill/>
        </p:spPr>
        <p:txBody>
          <a:bodyPr wrap="none" rtlCol="0">
            <a:spAutoFit/>
          </a:bodyPr>
          <a:lstStyle/>
          <a:p>
            <a:r>
              <a:rPr lang="en-US" dirty="0"/>
              <a:t>Finally, the complete exact solution is given as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4B26EB-C19D-91A7-697B-645F27F95CF6}"/>
                  </a:ext>
                </a:extLst>
              </p:cNvPr>
              <p:cNvSpPr txBox="1"/>
              <p:nvPr/>
            </p:nvSpPr>
            <p:spPr>
              <a:xfrm>
                <a:off x="3898250" y="3639553"/>
                <a:ext cx="4453207" cy="369332"/>
              </a:xfrm>
              <a:prstGeom prst="rect">
                <a:avLst/>
              </a:prstGeom>
              <a:noFill/>
            </p:spPr>
            <p:txBody>
              <a:bodyPr wrap="none" rtlCol="0">
                <a:spAutoFit/>
              </a:bodyPr>
              <a:lstStyle/>
              <a:p>
                <a:r>
                  <a:rPr lang="en-US" dirty="0"/>
                  <a:t>Recall that the condition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=0</m:t>
                    </m:r>
                  </m:oMath>
                </a14:m>
                <a:r>
                  <a:rPr lang="en-US" dirty="0"/>
                  <a:t>.</a:t>
                </a:r>
              </a:p>
            </p:txBody>
          </p:sp>
        </mc:Choice>
        <mc:Fallback xmlns="">
          <p:sp>
            <p:nvSpPr>
              <p:cNvPr id="2" name="TextBox 1">
                <a:extLst>
                  <a:ext uri="{FF2B5EF4-FFF2-40B4-BE49-F238E27FC236}">
                    <a16:creationId xmlns:a16="http://schemas.microsoft.com/office/drawing/2014/main" id="{044B26EB-C19D-91A7-697B-645F27F95CF6}"/>
                  </a:ext>
                </a:extLst>
              </p:cNvPr>
              <p:cNvSpPr txBox="1">
                <a:spLocks noRot="1" noChangeAspect="1" noMove="1" noResize="1" noEditPoints="1" noAdjustHandles="1" noChangeArrowheads="1" noChangeShapeType="1" noTextEdit="1"/>
              </p:cNvSpPr>
              <p:nvPr/>
            </p:nvSpPr>
            <p:spPr>
              <a:xfrm>
                <a:off x="3898250" y="3639553"/>
                <a:ext cx="4453207" cy="369332"/>
              </a:xfrm>
              <a:prstGeom prst="rect">
                <a:avLst/>
              </a:prstGeom>
              <a:blipFill>
                <a:blip r:embed="rId7"/>
                <a:stretch>
                  <a:fillRect l="-1136" t="-6667" r="-284" b="-2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62FB3E6-F9A5-6675-1C12-D40778C2544A}"/>
              </a:ext>
            </a:extLst>
          </p:cNvPr>
          <p:cNvPicPr>
            <a:picLocks noChangeAspect="1"/>
          </p:cNvPicPr>
          <p:nvPr/>
        </p:nvPicPr>
        <p:blipFill>
          <a:blip r:embed="rId8"/>
          <a:stretch>
            <a:fillRect/>
          </a:stretch>
        </p:blipFill>
        <p:spPr>
          <a:xfrm>
            <a:off x="8786766" y="2335220"/>
            <a:ext cx="2863273" cy="465501"/>
          </a:xfrm>
          <a:prstGeom prst="rect">
            <a:avLst/>
          </a:prstGeom>
        </p:spPr>
      </p:pic>
    </p:spTree>
    <p:extLst>
      <p:ext uri="{BB962C8B-B14F-4D97-AF65-F5344CB8AC3E}">
        <p14:creationId xmlns:p14="http://schemas.microsoft.com/office/powerpoint/2010/main" val="1965628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2664F01-CAD6-7D7F-2A06-D6E7083E9911}"/>
                  </a:ext>
                </a:extLst>
              </p:cNvPr>
              <p:cNvSpPr txBox="1"/>
              <p:nvPr/>
            </p:nvSpPr>
            <p:spPr>
              <a:xfrm>
                <a:off x="363681" y="1641763"/>
                <a:ext cx="10626948" cy="646331"/>
              </a:xfrm>
              <a:prstGeom prst="rect">
                <a:avLst/>
              </a:prstGeom>
              <a:noFill/>
            </p:spPr>
            <p:txBody>
              <a:bodyPr wrap="none" rtlCol="0">
                <a:spAutoFit/>
              </a:bodyPr>
              <a:lstStyle/>
              <a:p>
                <a:r>
                  <a:rPr lang="en-US" b="1" dirty="0"/>
                  <a:t>Transition Probability</a:t>
                </a:r>
                <a:r>
                  <a:rPr lang="en-US" dirty="0"/>
                  <a:t>. Now we determine the transition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oMath>
                </a14:m>
                <a:r>
                  <a:rPr lang="en-US" dirty="0"/>
                  <a:t> and show that it never exceeds 1. </a:t>
                </a:r>
              </a:p>
              <a:p>
                <a:r>
                  <a:rPr lang="en-US" dirty="0"/>
                  <a:t>We will confirm that </a:t>
                </a:r>
              </a:p>
            </p:txBody>
          </p:sp>
        </mc:Choice>
        <mc:Fallback xmlns="">
          <p:sp>
            <p:nvSpPr>
              <p:cNvPr id="3" name="TextBox 2">
                <a:extLst>
                  <a:ext uri="{FF2B5EF4-FFF2-40B4-BE49-F238E27FC236}">
                    <a16:creationId xmlns:a16="http://schemas.microsoft.com/office/drawing/2014/main" id="{B2664F01-CAD6-7D7F-2A06-D6E7083E9911}"/>
                  </a:ext>
                </a:extLst>
              </p:cNvPr>
              <p:cNvSpPr txBox="1">
                <a:spLocks noRot="1" noChangeAspect="1" noMove="1" noResize="1" noEditPoints="1" noAdjustHandles="1" noChangeArrowheads="1" noChangeShapeType="1" noTextEdit="1"/>
              </p:cNvSpPr>
              <p:nvPr/>
            </p:nvSpPr>
            <p:spPr>
              <a:xfrm>
                <a:off x="363681" y="1641763"/>
                <a:ext cx="10626948" cy="646331"/>
              </a:xfrm>
              <a:prstGeom prst="rect">
                <a:avLst/>
              </a:prstGeom>
              <a:blipFill>
                <a:blip r:embed="rId2"/>
                <a:stretch>
                  <a:fillRect l="-477" t="-3922" b="-1568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B1AAFDA-A8E0-27F0-9B2B-5D1D86804795}"/>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rotating wave approximation and </a:t>
            </a:r>
            <a:r>
              <a:rPr lang="en-US" b="1" dirty="0" err="1"/>
              <a:t>I.I.Rabi’s</a:t>
            </a:r>
            <a:r>
              <a:rPr lang="en-US" b="1" dirty="0"/>
              <a:t> flopping frequency</a:t>
            </a:r>
            <a:r>
              <a:rPr lang="en-US" dirty="0"/>
              <a:t> </a:t>
            </a:r>
          </a:p>
        </p:txBody>
      </p:sp>
      <p:pic>
        <p:nvPicPr>
          <p:cNvPr id="6" name="Picture 5">
            <a:extLst>
              <a:ext uri="{FF2B5EF4-FFF2-40B4-BE49-F238E27FC236}">
                <a16:creationId xmlns:a16="http://schemas.microsoft.com/office/drawing/2014/main" id="{5BEE29D7-DCB4-8683-8F01-9D9D81A2984A}"/>
              </a:ext>
            </a:extLst>
          </p:cNvPr>
          <p:cNvPicPr>
            <a:picLocks noChangeAspect="1"/>
          </p:cNvPicPr>
          <p:nvPr/>
        </p:nvPicPr>
        <p:blipFill>
          <a:blip r:embed="rId3"/>
          <a:stretch>
            <a:fillRect/>
          </a:stretch>
        </p:blipFill>
        <p:spPr>
          <a:xfrm>
            <a:off x="4595668" y="2206977"/>
            <a:ext cx="2730500" cy="431800"/>
          </a:xfrm>
          <a:prstGeom prst="rect">
            <a:avLst/>
          </a:prstGeom>
        </p:spPr>
      </p:pic>
      <p:pic>
        <p:nvPicPr>
          <p:cNvPr id="10" name="Picture 9">
            <a:extLst>
              <a:ext uri="{FF2B5EF4-FFF2-40B4-BE49-F238E27FC236}">
                <a16:creationId xmlns:a16="http://schemas.microsoft.com/office/drawing/2014/main" id="{08B02C24-A097-4E82-9B55-8CF151A1511A}"/>
              </a:ext>
            </a:extLst>
          </p:cNvPr>
          <p:cNvPicPr>
            <a:picLocks noChangeAspect="1"/>
          </p:cNvPicPr>
          <p:nvPr/>
        </p:nvPicPr>
        <p:blipFill>
          <a:blip r:embed="rId4"/>
          <a:stretch>
            <a:fillRect/>
          </a:stretch>
        </p:blipFill>
        <p:spPr>
          <a:xfrm>
            <a:off x="1529846" y="2653091"/>
            <a:ext cx="1856509" cy="609996"/>
          </a:xfrm>
          <a:prstGeom prst="rect">
            <a:avLst/>
          </a:prstGeom>
        </p:spPr>
      </p:pic>
      <p:pic>
        <p:nvPicPr>
          <p:cNvPr id="12" name="Picture 11">
            <a:extLst>
              <a:ext uri="{FF2B5EF4-FFF2-40B4-BE49-F238E27FC236}">
                <a16:creationId xmlns:a16="http://schemas.microsoft.com/office/drawing/2014/main" id="{CC751A80-F1E8-0169-F578-F1E0C47993EE}"/>
              </a:ext>
            </a:extLst>
          </p:cNvPr>
          <p:cNvPicPr>
            <a:picLocks noChangeAspect="1"/>
          </p:cNvPicPr>
          <p:nvPr/>
        </p:nvPicPr>
        <p:blipFill>
          <a:blip r:embed="rId5"/>
          <a:stretch>
            <a:fillRect/>
          </a:stretch>
        </p:blipFill>
        <p:spPr>
          <a:xfrm>
            <a:off x="7972774" y="2662401"/>
            <a:ext cx="987929" cy="649472"/>
          </a:xfrm>
          <a:prstGeom prst="rect">
            <a:avLst/>
          </a:prstGeom>
        </p:spPr>
      </p:pic>
      <p:sp>
        <p:nvSpPr>
          <p:cNvPr id="13" name="TextBox 12">
            <a:extLst>
              <a:ext uri="{FF2B5EF4-FFF2-40B4-BE49-F238E27FC236}">
                <a16:creationId xmlns:a16="http://schemas.microsoft.com/office/drawing/2014/main" id="{53AC10A9-287F-616F-EB35-991B226AE35A}"/>
              </a:ext>
            </a:extLst>
          </p:cNvPr>
          <p:cNvSpPr txBox="1"/>
          <p:nvPr/>
        </p:nvSpPr>
        <p:spPr>
          <a:xfrm>
            <a:off x="3477612" y="2793217"/>
            <a:ext cx="4643900" cy="369332"/>
          </a:xfrm>
          <a:prstGeom prst="rect">
            <a:avLst/>
          </a:prstGeom>
          <a:noFill/>
        </p:spPr>
        <p:txBody>
          <a:bodyPr wrap="none" rtlCol="0">
            <a:spAutoFit/>
          </a:bodyPr>
          <a:lstStyle/>
          <a:p>
            <a:r>
              <a:rPr lang="en-US" dirty="0"/>
              <a:t>which reaches its maximum when the sine is 1: </a:t>
            </a:r>
          </a:p>
        </p:txBody>
      </p:sp>
      <p:pic>
        <p:nvPicPr>
          <p:cNvPr id="15" name="Picture 14">
            <a:extLst>
              <a:ext uri="{FF2B5EF4-FFF2-40B4-BE49-F238E27FC236}">
                <a16:creationId xmlns:a16="http://schemas.microsoft.com/office/drawing/2014/main" id="{B3720D48-F781-55B3-238D-436493445433}"/>
              </a:ext>
            </a:extLst>
          </p:cNvPr>
          <p:cNvPicPr>
            <a:picLocks noChangeAspect="1"/>
          </p:cNvPicPr>
          <p:nvPr/>
        </p:nvPicPr>
        <p:blipFill>
          <a:blip r:embed="rId6"/>
          <a:stretch>
            <a:fillRect/>
          </a:stretch>
        </p:blipFill>
        <p:spPr>
          <a:xfrm>
            <a:off x="3887916" y="3594913"/>
            <a:ext cx="2838025" cy="36933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34080C-6F67-C3CE-3A7D-FD8A9898C1D3}"/>
                  </a:ext>
                </a:extLst>
              </p:cNvPr>
              <p:cNvSpPr txBox="1"/>
              <p:nvPr/>
            </p:nvSpPr>
            <p:spPr>
              <a:xfrm>
                <a:off x="363681" y="3594913"/>
                <a:ext cx="9542420" cy="369332"/>
              </a:xfrm>
              <a:prstGeom prst="rect">
                <a:avLst/>
              </a:prstGeom>
              <a:noFill/>
            </p:spPr>
            <p:txBody>
              <a:bodyPr wrap="none" rtlCol="0">
                <a:spAutoFit/>
              </a:bodyPr>
              <a:lstStyle/>
              <a:p>
                <a:r>
                  <a:rPr lang="en-US" dirty="0"/>
                  <a:t>If we look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𝑟</m:t>
                        </m:r>
                      </m:sub>
                    </m:sSub>
                  </m:oMath>
                </a14:m>
                <a:r>
                  <a:rPr lang="en-US" dirty="0"/>
                  <a:t> in the denominator                                                          it always exceeds the numerator</a:t>
                </a:r>
              </a:p>
            </p:txBody>
          </p:sp>
        </mc:Choice>
        <mc:Fallback xmlns="">
          <p:sp>
            <p:nvSpPr>
              <p:cNvPr id="16" name="TextBox 15">
                <a:extLst>
                  <a:ext uri="{FF2B5EF4-FFF2-40B4-BE49-F238E27FC236}">
                    <a16:creationId xmlns:a16="http://schemas.microsoft.com/office/drawing/2014/main" id="{A634080C-6F67-C3CE-3A7D-FD8A9898C1D3}"/>
                  </a:ext>
                </a:extLst>
              </p:cNvPr>
              <p:cNvSpPr txBox="1">
                <a:spLocks noRot="1" noChangeAspect="1" noMove="1" noResize="1" noEditPoints="1" noAdjustHandles="1" noChangeArrowheads="1" noChangeShapeType="1" noTextEdit="1"/>
              </p:cNvSpPr>
              <p:nvPr/>
            </p:nvSpPr>
            <p:spPr>
              <a:xfrm>
                <a:off x="363681" y="3594913"/>
                <a:ext cx="9542420" cy="369332"/>
              </a:xfrm>
              <a:prstGeom prst="rect">
                <a:avLst/>
              </a:prstGeom>
              <a:blipFill>
                <a:blip r:embed="rId8"/>
                <a:stretch>
                  <a:fillRect l="-532" t="-10345" r="-399" b="-2758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9052058-E2C0-7115-3D2C-7B1BFE462BC8}"/>
              </a:ext>
            </a:extLst>
          </p:cNvPr>
          <p:cNvPicPr>
            <a:picLocks noChangeAspect="1"/>
          </p:cNvPicPr>
          <p:nvPr/>
        </p:nvPicPr>
        <p:blipFill>
          <a:blip r:embed="rId9"/>
          <a:stretch>
            <a:fillRect/>
          </a:stretch>
        </p:blipFill>
        <p:spPr>
          <a:xfrm>
            <a:off x="4272957" y="4269157"/>
            <a:ext cx="3053211" cy="370950"/>
          </a:xfrm>
          <a:prstGeom prst="rect">
            <a:avLst/>
          </a:prstGeom>
        </p:spPr>
      </p:pic>
      <p:pic>
        <p:nvPicPr>
          <p:cNvPr id="20" name="Picture 19">
            <a:extLst>
              <a:ext uri="{FF2B5EF4-FFF2-40B4-BE49-F238E27FC236}">
                <a16:creationId xmlns:a16="http://schemas.microsoft.com/office/drawing/2014/main" id="{4DEA3B5A-AF7A-1F70-5D5D-8B0B56615408}"/>
              </a:ext>
            </a:extLst>
          </p:cNvPr>
          <p:cNvPicPr>
            <a:picLocks noChangeAspect="1"/>
          </p:cNvPicPr>
          <p:nvPr/>
        </p:nvPicPr>
        <p:blipFill>
          <a:blip r:embed="rId10"/>
          <a:stretch>
            <a:fillRect/>
          </a:stretch>
        </p:blipFill>
        <p:spPr>
          <a:xfrm>
            <a:off x="1310513" y="5206188"/>
            <a:ext cx="8987004" cy="1340085"/>
          </a:xfrm>
          <a:prstGeom prst="rect">
            <a:avLst/>
          </a:prstGeom>
        </p:spPr>
      </p:pic>
      <p:sp>
        <p:nvSpPr>
          <p:cNvPr id="21" name="TextBox 20">
            <a:extLst>
              <a:ext uri="{FF2B5EF4-FFF2-40B4-BE49-F238E27FC236}">
                <a16:creationId xmlns:a16="http://schemas.microsoft.com/office/drawing/2014/main" id="{E85257F7-D731-88D9-A887-9A4FA417F00B}"/>
              </a:ext>
            </a:extLst>
          </p:cNvPr>
          <p:cNvSpPr txBox="1"/>
          <p:nvPr/>
        </p:nvSpPr>
        <p:spPr>
          <a:xfrm>
            <a:off x="363681" y="4640107"/>
            <a:ext cx="2094420" cy="369332"/>
          </a:xfrm>
          <a:prstGeom prst="rect">
            <a:avLst/>
          </a:prstGeom>
          <a:noFill/>
        </p:spPr>
        <p:txBody>
          <a:bodyPr wrap="none" rtlCol="0">
            <a:spAutoFit/>
          </a:bodyPr>
          <a:lstStyle/>
          <a:p>
            <a:r>
              <a:rPr lang="en-US" dirty="0"/>
              <a:t>Finally, we calculate </a:t>
            </a:r>
          </a:p>
        </p:txBody>
      </p:sp>
      <p:pic>
        <p:nvPicPr>
          <p:cNvPr id="2" name="Picture 1">
            <a:extLst>
              <a:ext uri="{FF2B5EF4-FFF2-40B4-BE49-F238E27FC236}">
                <a16:creationId xmlns:a16="http://schemas.microsoft.com/office/drawing/2014/main" id="{4829AC7A-DA2B-23D6-3361-4E8E4036DF74}"/>
              </a:ext>
            </a:extLst>
          </p:cNvPr>
          <p:cNvPicPr>
            <a:picLocks noChangeAspect="1"/>
          </p:cNvPicPr>
          <p:nvPr/>
        </p:nvPicPr>
        <p:blipFill>
          <a:blip r:embed="rId11"/>
          <a:stretch>
            <a:fillRect/>
          </a:stretch>
        </p:blipFill>
        <p:spPr>
          <a:xfrm>
            <a:off x="9906101" y="3639592"/>
            <a:ext cx="1659358" cy="279974"/>
          </a:xfrm>
          <a:prstGeom prst="rect">
            <a:avLst/>
          </a:prstGeom>
        </p:spPr>
      </p:pic>
      <p:pic>
        <p:nvPicPr>
          <p:cNvPr id="5" name="Picture 4">
            <a:extLst>
              <a:ext uri="{FF2B5EF4-FFF2-40B4-BE49-F238E27FC236}">
                <a16:creationId xmlns:a16="http://schemas.microsoft.com/office/drawing/2014/main" id="{6FA104D7-9A45-D646-7026-0C8651C004C7}"/>
              </a:ext>
            </a:extLst>
          </p:cNvPr>
          <p:cNvPicPr>
            <a:picLocks noChangeAspect="1"/>
          </p:cNvPicPr>
          <p:nvPr/>
        </p:nvPicPr>
        <p:blipFill>
          <a:blip r:embed="rId12"/>
          <a:stretch>
            <a:fillRect/>
          </a:stretch>
        </p:blipFill>
        <p:spPr>
          <a:xfrm>
            <a:off x="573929" y="2839957"/>
            <a:ext cx="879967" cy="259559"/>
          </a:xfrm>
          <a:prstGeom prst="rect">
            <a:avLst/>
          </a:prstGeom>
        </p:spPr>
      </p:pic>
    </p:spTree>
    <p:extLst>
      <p:ext uri="{BB962C8B-B14F-4D97-AF65-F5344CB8AC3E}">
        <p14:creationId xmlns:p14="http://schemas.microsoft.com/office/powerpoint/2010/main" val="130402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C146AC-B93C-0887-7179-B9CDAFA5ED33}"/>
              </a:ext>
            </a:extLst>
          </p:cNvPr>
          <p:cNvSpPr txBox="1">
            <a:spLocks/>
          </p:cNvSpPr>
          <p:nvPr/>
        </p:nvSpPr>
        <p:spPr>
          <a:xfrm>
            <a:off x="363681" y="214352"/>
            <a:ext cx="11672455" cy="13389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rotating wave approximation and </a:t>
            </a:r>
            <a:r>
              <a:rPr lang="en-US" b="1" dirty="0" err="1"/>
              <a:t>I.I.Rabi’s</a:t>
            </a:r>
            <a:r>
              <a:rPr lang="en-US" b="1" dirty="0"/>
              <a:t> flopping frequency</a:t>
            </a:r>
            <a:r>
              <a:rPr lang="en-US" dirty="0"/>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57FE57-32A2-708F-F16B-ABDF53EBB082}"/>
                  </a:ext>
                </a:extLst>
              </p:cNvPr>
              <p:cNvSpPr txBox="1"/>
              <p:nvPr/>
            </p:nvSpPr>
            <p:spPr>
              <a:xfrm>
                <a:off x="363681" y="1553335"/>
                <a:ext cx="9725483" cy="646331"/>
              </a:xfrm>
              <a:prstGeom prst="rect">
                <a:avLst/>
              </a:prstGeom>
              <a:noFill/>
            </p:spPr>
            <p:txBody>
              <a:bodyPr wrap="none" rtlCol="0">
                <a:spAutoFit/>
              </a:bodyPr>
              <a:lstStyle/>
              <a:p>
                <a:r>
                  <a:rPr lang="en-US" sz="1800" dirty="0">
                    <a:effectLst/>
                    <a:latin typeface="ACaslonPro"/>
                  </a:rPr>
                  <a:t>We observe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sub>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oMath>
                </a14:m>
                <a:r>
                  <a:rPr lang="en-US" dirty="0"/>
                  <a:t> </a:t>
                </a:r>
                <a:r>
                  <a:rPr lang="en-US" sz="1800" dirty="0">
                    <a:effectLst/>
                    <a:latin typeface="ACaslonPro"/>
                  </a:rPr>
                  <a:t>reduces to the perturbation theory result when the perturbation is “small”. </a:t>
                </a:r>
              </a:p>
              <a:p>
                <a:r>
                  <a:rPr lang="en-US" dirty="0">
                    <a:latin typeface="ACaslonPro"/>
                  </a:rPr>
                  <a:t>More specifically, i</a:t>
                </a:r>
                <a:r>
                  <a:rPr lang="en-US" sz="1800" dirty="0">
                    <a:effectLst/>
                    <a:latin typeface="ACaslonPro"/>
                  </a:rPr>
                  <a:t>n this context </a:t>
                </a:r>
                <a:r>
                  <a:rPr lang="en-US" sz="1800" i="1" dirty="0">
                    <a:effectLst/>
                    <a:latin typeface="ACaslonPro"/>
                  </a:rPr>
                  <a:t>small</a:t>
                </a:r>
                <a:r>
                  <a:rPr lang="en-US" sz="1800" dirty="0">
                    <a:effectLst/>
                    <a:latin typeface="ACaslonPro"/>
                  </a:rPr>
                  <a:t> </a:t>
                </a:r>
                <a:r>
                  <a:rPr lang="en-US" dirty="0">
                    <a:latin typeface="ACaslonPro"/>
                  </a:rPr>
                  <a:t>means</a:t>
                </a:r>
                <a:r>
                  <a:rPr lang="en-US" i="1" dirty="0">
                    <a:latin typeface="ACaslonPro"/>
                  </a:rPr>
                  <a:t> </a:t>
                </a:r>
                <a:r>
                  <a:rPr lang="en-US" sz="1800" dirty="0">
                    <a:effectLst/>
                    <a:latin typeface="ACaslonPro"/>
                  </a:rPr>
                  <a:t>a constraint on </a:t>
                </a:r>
                <a:r>
                  <a:rPr lang="en-US" sz="1800" i="1" dirty="0">
                    <a:effectLst/>
                    <a:latin typeface="ACaslonPro"/>
                  </a:rPr>
                  <a:t>V</a:t>
                </a:r>
                <a:r>
                  <a:rPr lang="en-US" sz="1800" dirty="0">
                    <a:effectLst/>
                    <a:latin typeface="ACaslonPro"/>
                  </a:rPr>
                  <a:t>. In fact, if</a:t>
                </a:r>
                <a:endParaRPr lang="en-US" dirty="0"/>
              </a:p>
            </p:txBody>
          </p:sp>
        </mc:Choice>
        <mc:Fallback xmlns="">
          <p:sp>
            <p:nvSpPr>
              <p:cNvPr id="4" name="TextBox 3">
                <a:extLst>
                  <a:ext uri="{FF2B5EF4-FFF2-40B4-BE49-F238E27FC236}">
                    <a16:creationId xmlns:a16="http://schemas.microsoft.com/office/drawing/2014/main" id="{5557FE57-32A2-708F-F16B-ABDF53EBB082}"/>
                  </a:ext>
                </a:extLst>
              </p:cNvPr>
              <p:cNvSpPr txBox="1">
                <a:spLocks noRot="1" noChangeAspect="1" noMove="1" noResize="1" noEditPoints="1" noAdjustHandles="1" noChangeArrowheads="1" noChangeShapeType="1" noTextEdit="1"/>
              </p:cNvSpPr>
              <p:nvPr/>
            </p:nvSpPr>
            <p:spPr>
              <a:xfrm>
                <a:off x="363681" y="1553335"/>
                <a:ext cx="9725483" cy="646331"/>
              </a:xfrm>
              <a:prstGeom prst="rect">
                <a:avLst/>
              </a:prstGeom>
              <a:blipFill>
                <a:blip r:embed="rId2"/>
                <a:stretch>
                  <a:fillRect l="-522" t="-3846" b="-1153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8AF527C-5610-85FA-1634-FA2A2447D819}"/>
              </a:ext>
            </a:extLst>
          </p:cNvPr>
          <p:cNvPicPr>
            <a:picLocks noChangeAspect="1"/>
          </p:cNvPicPr>
          <p:nvPr/>
        </p:nvPicPr>
        <p:blipFill>
          <a:blip r:embed="rId3"/>
          <a:stretch>
            <a:fillRect/>
          </a:stretch>
        </p:blipFill>
        <p:spPr>
          <a:xfrm>
            <a:off x="363681" y="2350655"/>
            <a:ext cx="2473037" cy="363997"/>
          </a:xfrm>
          <a:prstGeom prst="rect">
            <a:avLst/>
          </a:prstGeom>
        </p:spPr>
      </p:pic>
      <p:sp>
        <p:nvSpPr>
          <p:cNvPr id="7" name="Right Arrow 6">
            <a:extLst>
              <a:ext uri="{FF2B5EF4-FFF2-40B4-BE49-F238E27FC236}">
                <a16:creationId xmlns:a16="http://schemas.microsoft.com/office/drawing/2014/main" id="{427AF89C-D81B-C734-B33A-C4FB71C908A3}"/>
              </a:ext>
            </a:extLst>
          </p:cNvPr>
          <p:cNvSpPr/>
          <p:nvPr/>
        </p:nvSpPr>
        <p:spPr>
          <a:xfrm>
            <a:off x="3023756" y="2370234"/>
            <a:ext cx="457200" cy="3881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F8C273-A230-181C-520F-0AC61265F98B}"/>
              </a:ext>
            </a:extLst>
          </p:cNvPr>
          <p:cNvPicPr>
            <a:picLocks noChangeAspect="1"/>
          </p:cNvPicPr>
          <p:nvPr/>
        </p:nvPicPr>
        <p:blipFill>
          <a:blip r:embed="rId4"/>
          <a:stretch>
            <a:fillRect/>
          </a:stretch>
        </p:blipFill>
        <p:spPr>
          <a:xfrm>
            <a:off x="3550206" y="2161619"/>
            <a:ext cx="2107903" cy="742068"/>
          </a:xfrm>
          <a:prstGeom prst="rect">
            <a:avLst/>
          </a:prstGeom>
        </p:spPr>
      </p:pic>
      <p:pic>
        <p:nvPicPr>
          <p:cNvPr id="11" name="Picture 10">
            <a:extLst>
              <a:ext uri="{FF2B5EF4-FFF2-40B4-BE49-F238E27FC236}">
                <a16:creationId xmlns:a16="http://schemas.microsoft.com/office/drawing/2014/main" id="{09B6670F-CC51-BFDD-862C-A9E54E36C430}"/>
              </a:ext>
            </a:extLst>
          </p:cNvPr>
          <p:cNvPicPr>
            <a:picLocks noChangeAspect="1"/>
          </p:cNvPicPr>
          <p:nvPr/>
        </p:nvPicPr>
        <p:blipFill>
          <a:blip r:embed="rId5"/>
          <a:stretch>
            <a:fillRect/>
          </a:stretch>
        </p:blipFill>
        <p:spPr>
          <a:xfrm>
            <a:off x="488167" y="3260967"/>
            <a:ext cx="3319318" cy="819325"/>
          </a:xfrm>
          <a:prstGeom prst="rect">
            <a:avLst/>
          </a:prstGeom>
        </p:spPr>
      </p:pic>
      <p:pic>
        <p:nvPicPr>
          <p:cNvPr id="12" name="Picture 11" descr="A diagram of a function&#10;&#10;Description automatically generated">
            <a:extLst>
              <a:ext uri="{FF2B5EF4-FFF2-40B4-BE49-F238E27FC236}">
                <a16:creationId xmlns:a16="http://schemas.microsoft.com/office/drawing/2014/main" id="{AE7CDFC5-F9EF-0C96-C123-A78E79AD36D5}"/>
              </a:ext>
            </a:extLst>
          </p:cNvPr>
          <p:cNvPicPr>
            <a:picLocks noChangeAspect="1"/>
          </p:cNvPicPr>
          <p:nvPr/>
        </p:nvPicPr>
        <p:blipFill>
          <a:blip r:embed="rId6"/>
          <a:stretch>
            <a:fillRect/>
          </a:stretch>
        </p:blipFill>
        <p:spPr>
          <a:xfrm>
            <a:off x="7938590" y="2075446"/>
            <a:ext cx="3867217" cy="1633744"/>
          </a:xfrm>
          <a:prstGeom prst="rect">
            <a:avLst/>
          </a:prstGeom>
        </p:spPr>
      </p:pic>
      <p:sp>
        <p:nvSpPr>
          <p:cNvPr id="14" name="TextBox 13">
            <a:extLst>
              <a:ext uri="{FF2B5EF4-FFF2-40B4-BE49-F238E27FC236}">
                <a16:creationId xmlns:a16="http://schemas.microsoft.com/office/drawing/2014/main" id="{2F3FFE29-68A7-0218-A5CE-0B544D231E81}"/>
              </a:ext>
            </a:extLst>
          </p:cNvPr>
          <p:cNvSpPr txBox="1"/>
          <p:nvPr/>
        </p:nvSpPr>
        <p:spPr>
          <a:xfrm>
            <a:off x="363681" y="4432570"/>
            <a:ext cx="6099462" cy="369332"/>
          </a:xfrm>
          <a:prstGeom prst="rect">
            <a:avLst/>
          </a:prstGeom>
          <a:noFill/>
        </p:spPr>
        <p:txBody>
          <a:bodyPr wrap="square">
            <a:spAutoFit/>
          </a:bodyPr>
          <a:lstStyle/>
          <a:p>
            <a:r>
              <a:rPr lang="en-US" sz="1800" dirty="0">
                <a:effectLst/>
                <a:latin typeface="ACaslonPro"/>
              </a:rPr>
              <a:t>The system first return to its initial state after   </a:t>
            </a:r>
            <a:endParaRPr lang="en-US" dirty="0"/>
          </a:p>
        </p:txBody>
      </p:sp>
      <p:sp>
        <p:nvSpPr>
          <p:cNvPr id="15" name="TextBox 14">
            <a:extLst>
              <a:ext uri="{FF2B5EF4-FFF2-40B4-BE49-F238E27FC236}">
                <a16:creationId xmlns:a16="http://schemas.microsoft.com/office/drawing/2014/main" id="{893CDC1D-FF62-4378-FDF8-6676DB967337}"/>
              </a:ext>
            </a:extLst>
          </p:cNvPr>
          <p:cNvSpPr txBox="1"/>
          <p:nvPr/>
        </p:nvSpPr>
        <p:spPr>
          <a:xfrm>
            <a:off x="363681" y="2908689"/>
            <a:ext cx="655949" cy="369332"/>
          </a:xfrm>
          <a:prstGeom prst="rect">
            <a:avLst/>
          </a:prstGeom>
          <a:noFill/>
        </p:spPr>
        <p:txBody>
          <a:bodyPr wrap="none" rtlCol="0">
            <a:spAutoFit/>
          </a:bodyPr>
          <a:lstStyle/>
          <a:p>
            <a:r>
              <a:rPr lang="en-US" dirty="0"/>
              <a:t>Then</a:t>
            </a:r>
          </a:p>
        </p:txBody>
      </p:sp>
      <p:sp>
        <p:nvSpPr>
          <p:cNvPr id="16" name="TextBox 15">
            <a:extLst>
              <a:ext uri="{FF2B5EF4-FFF2-40B4-BE49-F238E27FC236}">
                <a16:creationId xmlns:a16="http://schemas.microsoft.com/office/drawing/2014/main" id="{BCB0B2D3-AF25-6F3A-C6E9-37E0060C7A28}"/>
              </a:ext>
            </a:extLst>
          </p:cNvPr>
          <p:cNvSpPr txBox="1"/>
          <p:nvPr/>
        </p:nvSpPr>
        <p:spPr>
          <a:xfrm>
            <a:off x="4083141" y="3511971"/>
            <a:ext cx="2692917" cy="369332"/>
          </a:xfrm>
          <a:prstGeom prst="rect">
            <a:avLst/>
          </a:prstGeom>
          <a:noFill/>
        </p:spPr>
        <p:txBody>
          <a:bodyPr wrap="none" rtlCol="0">
            <a:spAutoFit/>
          </a:bodyPr>
          <a:lstStyle/>
          <a:p>
            <a:r>
              <a:rPr lang="en-US" dirty="0"/>
              <a:t>exactly as we found before</a:t>
            </a:r>
          </a:p>
        </p:txBody>
      </p:sp>
      <p:pic>
        <p:nvPicPr>
          <p:cNvPr id="19" name="Picture 18">
            <a:extLst>
              <a:ext uri="{FF2B5EF4-FFF2-40B4-BE49-F238E27FC236}">
                <a16:creationId xmlns:a16="http://schemas.microsoft.com/office/drawing/2014/main" id="{16E3159C-400B-BBE2-482E-519AF7D32C12}"/>
              </a:ext>
            </a:extLst>
          </p:cNvPr>
          <p:cNvPicPr>
            <a:picLocks noChangeAspect="1"/>
          </p:cNvPicPr>
          <p:nvPr/>
        </p:nvPicPr>
        <p:blipFill>
          <a:blip r:embed="rId7"/>
          <a:stretch>
            <a:fillRect/>
          </a:stretch>
        </p:blipFill>
        <p:spPr>
          <a:xfrm>
            <a:off x="3849046" y="5131353"/>
            <a:ext cx="3215473" cy="557665"/>
          </a:xfrm>
          <a:prstGeom prst="rect">
            <a:avLst/>
          </a:prstGeom>
        </p:spPr>
      </p:pic>
    </p:spTree>
    <p:extLst>
      <p:ext uri="{BB962C8B-B14F-4D97-AF65-F5344CB8AC3E}">
        <p14:creationId xmlns:p14="http://schemas.microsoft.com/office/powerpoint/2010/main" val="177928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A1D8-6BCF-E6EA-3B54-ADA4F487B917}"/>
              </a:ext>
            </a:extLst>
          </p:cNvPr>
          <p:cNvSpPr>
            <a:spLocks noGrp="1"/>
          </p:cNvSpPr>
          <p:nvPr>
            <p:ph type="title"/>
          </p:nvPr>
        </p:nvSpPr>
        <p:spPr>
          <a:xfrm>
            <a:off x="576944" y="0"/>
            <a:ext cx="10515600" cy="1325563"/>
          </a:xfrm>
        </p:spPr>
        <p:txBody>
          <a:bodyPr/>
          <a:lstStyle/>
          <a:p>
            <a:r>
              <a:rPr lang="en-US" b="1" dirty="0"/>
              <a:t>Rabi’s flopping frequency applications</a:t>
            </a:r>
          </a:p>
        </p:txBody>
      </p:sp>
      <p:sp>
        <p:nvSpPr>
          <p:cNvPr id="4" name="TextBox 3">
            <a:extLst>
              <a:ext uri="{FF2B5EF4-FFF2-40B4-BE49-F238E27FC236}">
                <a16:creationId xmlns:a16="http://schemas.microsoft.com/office/drawing/2014/main" id="{758172CF-A453-BB76-3791-CFF84008429A}"/>
              </a:ext>
            </a:extLst>
          </p:cNvPr>
          <p:cNvSpPr txBox="1"/>
          <p:nvPr/>
        </p:nvSpPr>
        <p:spPr>
          <a:xfrm>
            <a:off x="576944" y="1188108"/>
            <a:ext cx="11375570" cy="923330"/>
          </a:xfrm>
          <a:prstGeom prst="rect">
            <a:avLst/>
          </a:prstGeom>
          <a:noFill/>
        </p:spPr>
        <p:txBody>
          <a:bodyPr wrap="square">
            <a:spAutoFit/>
          </a:bodyPr>
          <a:lstStyle/>
          <a:p>
            <a:r>
              <a:rPr lang="en-US" b="1" i="0" dirty="0">
                <a:solidFill>
                  <a:srgbClr val="101418"/>
                </a:solidFill>
                <a:effectLst/>
              </a:rPr>
              <a:t>Quantum optics. </a:t>
            </a:r>
            <a:r>
              <a:rPr lang="en-US" dirty="0"/>
              <a:t>Rabi flopping may be used to describe a two-level atom with an excited state and a ground state in an electromagnetic field with frequency tuned to the excitation energy. Using the spin-flipping formula but applying it to this system yields</a:t>
            </a:r>
          </a:p>
        </p:txBody>
      </p:sp>
      <p:pic>
        <p:nvPicPr>
          <p:cNvPr id="6" name="Picture 5" descr="A black text with black letters&#10;&#10;AI-generated content may be incorrect.">
            <a:extLst>
              <a:ext uri="{FF2B5EF4-FFF2-40B4-BE49-F238E27FC236}">
                <a16:creationId xmlns:a16="http://schemas.microsoft.com/office/drawing/2014/main" id="{38C3D14A-CBC2-D1ED-BC47-18D770F108DE}"/>
              </a:ext>
            </a:extLst>
          </p:cNvPr>
          <p:cNvPicPr>
            <a:picLocks noChangeAspect="1"/>
          </p:cNvPicPr>
          <p:nvPr/>
        </p:nvPicPr>
        <p:blipFill>
          <a:blip r:embed="rId2"/>
          <a:stretch>
            <a:fillRect/>
          </a:stretch>
        </p:blipFill>
        <p:spPr>
          <a:xfrm>
            <a:off x="4742543" y="1902678"/>
            <a:ext cx="2273300" cy="4699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DC5FF6-A7E6-87A4-3444-31999930D884}"/>
                  </a:ext>
                </a:extLst>
              </p:cNvPr>
              <p:cNvSpPr txBox="1"/>
              <p:nvPr/>
            </p:nvSpPr>
            <p:spPr>
              <a:xfrm>
                <a:off x="576370" y="2362870"/>
                <a:ext cx="11181523" cy="646331"/>
              </a:xfrm>
              <a:prstGeom prst="rect">
                <a:avLst/>
              </a:prstGeom>
              <a:noFill/>
            </p:spPr>
            <p:txBody>
              <a:bodyPr wrap="non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𝜔</m:t>
                    </m:r>
                  </m:oMath>
                </a14:m>
                <a:r>
                  <a:rPr lang="en-US" dirty="0"/>
                  <a:t> is the Rabi frequency. Jaynes–Cummings Model (JCM) 2-level atom interacting with a quantized mode of an optical </a:t>
                </a:r>
              </a:p>
              <a:p>
                <a:r>
                  <a:rPr lang="en-US" dirty="0"/>
                  <a:t>cavity with or without the presence of light. </a:t>
                </a:r>
              </a:p>
            </p:txBody>
          </p:sp>
        </mc:Choice>
        <mc:Fallback xmlns="">
          <p:sp>
            <p:nvSpPr>
              <p:cNvPr id="7" name="TextBox 6">
                <a:extLst>
                  <a:ext uri="{FF2B5EF4-FFF2-40B4-BE49-F238E27FC236}">
                    <a16:creationId xmlns:a16="http://schemas.microsoft.com/office/drawing/2014/main" id="{68DC5FF6-A7E6-87A4-3444-31999930D884}"/>
                  </a:ext>
                </a:extLst>
              </p:cNvPr>
              <p:cNvSpPr txBox="1">
                <a:spLocks noRot="1" noChangeAspect="1" noMove="1" noResize="1" noEditPoints="1" noAdjustHandles="1" noChangeArrowheads="1" noChangeShapeType="1" noTextEdit="1"/>
              </p:cNvSpPr>
              <p:nvPr/>
            </p:nvSpPr>
            <p:spPr>
              <a:xfrm>
                <a:off x="576370" y="2362870"/>
                <a:ext cx="11181523" cy="646331"/>
              </a:xfrm>
              <a:prstGeom prst="rect">
                <a:avLst/>
              </a:prstGeom>
              <a:blipFill>
                <a:blip r:embed="rId3"/>
                <a:stretch>
                  <a:fillRect l="-454" t="-5769"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7FA5A60-78FA-8F2C-E8E7-142D73D570A5}"/>
              </a:ext>
            </a:extLst>
          </p:cNvPr>
          <p:cNvSpPr txBox="1"/>
          <p:nvPr/>
        </p:nvSpPr>
        <p:spPr>
          <a:xfrm>
            <a:off x="576944" y="2941983"/>
            <a:ext cx="11244942" cy="646331"/>
          </a:xfrm>
          <a:prstGeom prst="rect">
            <a:avLst/>
          </a:prstGeom>
          <a:noFill/>
        </p:spPr>
        <p:txBody>
          <a:bodyPr wrap="square">
            <a:spAutoFit/>
          </a:bodyPr>
          <a:lstStyle/>
          <a:p>
            <a:r>
              <a:rPr lang="en-US" b="1" dirty="0"/>
              <a:t>Quantum computing. </a:t>
            </a:r>
            <a:r>
              <a:rPr lang="en-US" dirty="0"/>
              <a:t>Any two-state quantum system can be used to model a qubit. Rabi’s flopping provides a physical way to allow for spin flips in a qubit system. At resonance, the transition probability is given by</a:t>
            </a:r>
          </a:p>
        </p:txBody>
      </p:sp>
      <p:pic>
        <p:nvPicPr>
          <p:cNvPr id="11" name="Picture 10" descr="A black and white image of a musical note&#10;&#10;AI-generated content may be incorrect.">
            <a:extLst>
              <a:ext uri="{FF2B5EF4-FFF2-40B4-BE49-F238E27FC236}">
                <a16:creationId xmlns:a16="http://schemas.microsoft.com/office/drawing/2014/main" id="{8E5D8286-8467-11F0-8005-7A03F6217AC2}"/>
              </a:ext>
            </a:extLst>
          </p:cNvPr>
          <p:cNvPicPr>
            <a:picLocks noChangeAspect="1"/>
          </p:cNvPicPr>
          <p:nvPr/>
        </p:nvPicPr>
        <p:blipFill>
          <a:blip r:embed="rId4"/>
          <a:stretch>
            <a:fillRect/>
          </a:stretch>
        </p:blipFill>
        <p:spPr>
          <a:xfrm>
            <a:off x="4653644" y="3728560"/>
            <a:ext cx="2362199" cy="66626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253F7C-FF15-9DBC-7EC1-084540874609}"/>
                  </a:ext>
                </a:extLst>
              </p:cNvPr>
              <p:cNvSpPr txBox="1"/>
              <p:nvPr/>
            </p:nvSpPr>
            <p:spPr>
              <a:xfrm>
                <a:off x="576944" y="4471602"/>
                <a:ext cx="10558660" cy="369332"/>
              </a:xfrm>
              <a:prstGeom prst="rect">
                <a:avLst/>
              </a:prstGeom>
              <a:noFill/>
            </p:spPr>
            <p:txBody>
              <a:bodyPr wrap="none" rtlCol="0">
                <a:spAutoFit/>
              </a:bodyPr>
              <a:lstStyle/>
              <a:p>
                <a:r>
                  <a:rPr lang="en-US" dirty="0"/>
                  <a:t>To go from state </a:t>
                </a:r>
                <a14:m>
                  <m:oMath xmlns:m="http://schemas.openxmlformats.org/officeDocument/2006/math">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m:t>
                        </m:r>
                        <m:r>
                          <a:rPr lang="en-US" b="0" i="1" dirty="0" smtClean="0">
                            <a:latin typeface="Cambria Math" panose="02040503050406030204" pitchFamily="18" charset="0"/>
                          </a:rPr>
                          <m:t>0</m:t>
                        </m:r>
                      </m:e>
                    </m:d>
                  </m:oMath>
                </a14:m>
                <a:r>
                  <a:rPr lang="en-US" dirty="0"/>
                  <a:t> to state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m:t>
                        </m:r>
                        <m:r>
                          <a:rPr lang="en-US" b="0" i="1" dirty="0" smtClean="0">
                            <a:latin typeface="Cambria Math" panose="02040503050406030204" pitchFamily="18" charset="0"/>
                          </a:rPr>
                          <m:t>1</m:t>
                        </m:r>
                      </m:e>
                    </m:d>
                  </m:oMath>
                </a14:m>
                <a:r>
                  <a:rPr lang="en-US" dirty="0"/>
                  <a:t> it is sufficient to adjust the time </a:t>
                </a:r>
                <a14:m>
                  <m:oMath xmlns:m="http://schemas.openxmlformats.org/officeDocument/2006/math">
                    <m:r>
                      <a:rPr lang="en-US" i="1" dirty="0" smtClean="0">
                        <a:latin typeface="Cambria Math" panose="02040503050406030204" pitchFamily="18" charset="0"/>
                      </a:rPr>
                      <m:t>𝑡</m:t>
                    </m:r>
                  </m:oMath>
                </a14:m>
                <a:r>
                  <a:rPr lang="en-US" dirty="0"/>
                  <a:t> during which the rotating field acts such that</a:t>
                </a:r>
              </a:p>
            </p:txBody>
          </p:sp>
        </mc:Choice>
        <mc:Fallback xmlns="">
          <p:sp>
            <p:nvSpPr>
              <p:cNvPr id="24" name="TextBox 23">
                <a:extLst>
                  <a:ext uri="{FF2B5EF4-FFF2-40B4-BE49-F238E27FC236}">
                    <a16:creationId xmlns:a16="http://schemas.microsoft.com/office/drawing/2014/main" id="{E0253F7C-FF15-9DBC-7EC1-084540874609}"/>
                  </a:ext>
                </a:extLst>
              </p:cNvPr>
              <p:cNvSpPr txBox="1">
                <a:spLocks noRot="1" noChangeAspect="1" noMove="1" noResize="1" noEditPoints="1" noAdjustHandles="1" noChangeArrowheads="1" noChangeShapeType="1" noTextEdit="1"/>
              </p:cNvSpPr>
              <p:nvPr/>
            </p:nvSpPr>
            <p:spPr>
              <a:xfrm>
                <a:off x="576944" y="4471602"/>
                <a:ext cx="10558660" cy="369332"/>
              </a:xfrm>
              <a:prstGeom prst="rect">
                <a:avLst/>
              </a:prstGeom>
              <a:blipFill>
                <a:blip r:embed="rId5"/>
                <a:stretch>
                  <a:fillRect l="-481" t="-113333" b="-166667"/>
                </a:stretch>
              </a:blipFill>
            </p:spPr>
            <p:txBody>
              <a:bodyPr/>
              <a:lstStyle/>
              <a:p>
                <a:r>
                  <a:rPr lang="en-US">
                    <a:noFill/>
                  </a:rPr>
                  <a:t> </a:t>
                </a:r>
              </a:p>
            </p:txBody>
          </p:sp>
        </mc:Fallback>
      </mc:AlternateContent>
      <p:sp>
        <p:nvSpPr>
          <p:cNvPr id="28" name="AutoShape 16" descr="{\displaystyle t}">
            <a:extLst>
              <a:ext uri="{FF2B5EF4-FFF2-40B4-BE49-F238E27FC236}">
                <a16:creationId xmlns:a16="http://schemas.microsoft.com/office/drawing/2014/main" id="{1296CD2B-804F-6749-4580-6F7729B827BF}"/>
              </a:ext>
            </a:extLst>
          </p:cNvPr>
          <p:cNvSpPr>
            <a:spLocks noChangeAspect="1" noChangeArrowheads="1"/>
          </p:cNvSpPr>
          <p:nvPr/>
        </p:nvSpPr>
        <p:spPr bwMode="auto">
          <a:xfrm>
            <a:off x="2201863"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descr="A number and equal sign&#10;&#10;AI-generated content may be incorrect.">
            <a:extLst>
              <a:ext uri="{FF2B5EF4-FFF2-40B4-BE49-F238E27FC236}">
                <a16:creationId xmlns:a16="http://schemas.microsoft.com/office/drawing/2014/main" id="{2A509ED1-4C46-ADE3-13A1-6476AB2E02A7}"/>
              </a:ext>
            </a:extLst>
          </p:cNvPr>
          <p:cNvPicPr>
            <a:picLocks noChangeAspect="1"/>
          </p:cNvPicPr>
          <p:nvPr/>
        </p:nvPicPr>
        <p:blipFill>
          <a:blip r:embed="rId6"/>
          <a:stretch>
            <a:fillRect/>
          </a:stretch>
        </p:blipFill>
        <p:spPr>
          <a:xfrm>
            <a:off x="5126019" y="4987405"/>
            <a:ext cx="1397000" cy="317500"/>
          </a:xfrm>
          <a:prstGeom prst="rect">
            <a:avLst/>
          </a:prstGeom>
        </p:spPr>
      </p:pic>
      <p:sp>
        <p:nvSpPr>
          <p:cNvPr id="31" name="TextBox 30">
            <a:extLst>
              <a:ext uri="{FF2B5EF4-FFF2-40B4-BE49-F238E27FC236}">
                <a16:creationId xmlns:a16="http://schemas.microsoft.com/office/drawing/2014/main" id="{B58E3BF9-8C13-A7BF-7A3E-91EC419AE66D}"/>
              </a:ext>
            </a:extLst>
          </p:cNvPr>
          <p:cNvSpPr txBox="1"/>
          <p:nvPr/>
        </p:nvSpPr>
        <p:spPr>
          <a:xfrm>
            <a:off x="576944" y="5379195"/>
            <a:ext cx="10233892" cy="646331"/>
          </a:xfrm>
          <a:prstGeom prst="rect">
            <a:avLst/>
          </a:prstGeom>
          <a:noFill/>
        </p:spPr>
        <p:txBody>
          <a:bodyPr wrap="none" rtlCol="0">
            <a:spAutoFit/>
          </a:bodyPr>
          <a:lstStyle/>
          <a:p>
            <a:r>
              <a:rPr lang="en-US" dirty="0"/>
              <a:t>This is called a </a:t>
            </a:r>
            <a:r>
              <a:rPr lang="el-GR" dirty="0"/>
              <a:t>π </a:t>
            </a:r>
            <a:r>
              <a:rPr lang="en-US" dirty="0"/>
              <a:t>pulse. If a time intermediate between 0 and  </a:t>
            </a:r>
            <a:r>
              <a:rPr lang="el-GR" dirty="0"/>
              <a:t>π/ω1 </a:t>
            </a:r>
            <a:r>
              <a:rPr lang="en-US" dirty="0"/>
              <a:t>is chosen, we obtain a superposition of </a:t>
            </a:r>
          </a:p>
          <a:p>
            <a:r>
              <a:rPr lang="en-US" dirty="0"/>
              <a:t>|0⟩ and |1⟩. In particular, for t = </a:t>
            </a:r>
            <a:r>
              <a:rPr lang="el-GR" dirty="0"/>
              <a:t>π/</a:t>
            </a:r>
            <a:r>
              <a:rPr lang="en-US" dirty="0"/>
              <a:t>(</a:t>
            </a:r>
            <a:r>
              <a:rPr lang="el-GR" dirty="0"/>
              <a:t>2ω1</a:t>
            </a:r>
            <a:r>
              <a:rPr lang="en-US" dirty="0"/>
              <a:t>)</a:t>
            </a:r>
            <a:r>
              <a:rPr lang="el-GR" dirty="0"/>
              <a:t>, </a:t>
            </a:r>
            <a:r>
              <a:rPr lang="en-US" dirty="0"/>
              <a:t>we have a </a:t>
            </a:r>
            <a:r>
              <a:rPr lang="el-GR" dirty="0"/>
              <a:t>π/2 </a:t>
            </a:r>
            <a:r>
              <a:rPr lang="en-US" dirty="0"/>
              <a:t>pulse, which acts as</a:t>
            </a:r>
          </a:p>
        </p:txBody>
      </p:sp>
      <p:pic>
        <p:nvPicPr>
          <p:cNvPr id="33" name="Picture 32" descr="A math symbols with numbers and symbols&#10;&#10;AI-generated content may be incorrect.">
            <a:extLst>
              <a:ext uri="{FF2B5EF4-FFF2-40B4-BE49-F238E27FC236}">
                <a16:creationId xmlns:a16="http://schemas.microsoft.com/office/drawing/2014/main" id="{2EB795F5-B22A-F7C4-F350-D77CAFD0629B}"/>
              </a:ext>
            </a:extLst>
          </p:cNvPr>
          <p:cNvPicPr>
            <a:picLocks noChangeAspect="1"/>
          </p:cNvPicPr>
          <p:nvPr/>
        </p:nvPicPr>
        <p:blipFill>
          <a:blip r:embed="rId7"/>
          <a:stretch>
            <a:fillRect/>
          </a:stretch>
        </p:blipFill>
        <p:spPr>
          <a:xfrm>
            <a:off x="5000445" y="6025526"/>
            <a:ext cx="1879375" cy="832474"/>
          </a:xfrm>
          <a:prstGeom prst="rect">
            <a:avLst/>
          </a:prstGeom>
        </p:spPr>
      </p:pic>
      <p:sp>
        <p:nvSpPr>
          <p:cNvPr id="34" name="TextBox 33">
            <a:extLst>
              <a:ext uri="{FF2B5EF4-FFF2-40B4-BE49-F238E27FC236}">
                <a16:creationId xmlns:a16="http://schemas.microsoft.com/office/drawing/2014/main" id="{774FBC0F-A07A-593E-9997-552690AC112D}"/>
              </a:ext>
            </a:extLst>
          </p:cNvPr>
          <p:cNvSpPr txBox="1"/>
          <p:nvPr/>
        </p:nvSpPr>
        <p:spPr>
          <a:xfrm>
            <a:off x="7271658" y="6063909"/>
            <a:ext cx="4400307" cy="646331"/>
          </a:xfrm>
          <a:prstGeom prst="rect">
            <a:avLst/>
          </a:prstGeom>
          <a:noFill/>
        </p:spPr>
        <p:txBody>
          <a:bodyPr wrap="none" rtlCol="0">
            <a:spAutoFit/>
          </a:bodyPr>
          <a:lstStyle/>
          <a:p>
            <a:r>
              <a:rPr lang="en-US" dirty="0" err="1"/>
              <a:t>Eqns</a:t>
            </a:r>
            <a:r>
              <a:rPr lang="en-US" dirty="0"/>
              <a:t> are identical in the case of a two-level </a:t>
            </a:r>
          </a:p>
          <a:p>
            <a:r>
              <a:rPr lang="en-US" dirty="0"/>
              <a:t>atom in the field of a laser</a:t>
            </a:r>
          </a:p>
        </p:txBody>
      </p:sp>
    </p:spTree>
    <p:extLst>
      <p:ext uri="{BB962C8B-B14F-4D97-AF65-F5344CB8AC3E}">
        <p14:creationId xmlns:p14="http://schemas.microsoft.com/office/powerpoint/2010/main" val="103401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9005-4746-94E8-1538-E002E2E4EED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1F8CF48-96B0-FA1F-9E21-F9EED6F8E5D7}"/>
              </a:ext>
            </a:extLst>
          </p:cNvPr>
          <p:cNvSpPr txBox="1">
            <a:spLocks/>
          </p:cNvSpPr>
          <p:nvPr/>
        </p:nvSpPr>
        <p:spPr>
          <a:xfrm>
            <a:off x="360217" y="0"/>
            <a:ext cx="11102439" cy="1338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Sinusoidal Perturbations: Fermi’s Golden rule  </a:t>
            </a:r>
            <a:endParaRPr lang="en-US" dirty="0"/>
          </a:p>
        </p:txBody>
      </p:sp>
      <p:sp>
        <p:nvSpPr>
          <p:cNvPr id="4" name="TextBox 3">
            <a:extLst>
              <a:ext uri="{FF2B5EF4-FFF2-40B4-BE49-F238E27FC236}">
                <a16:creationId xmlns:a16="http://schemas.microsoft.com/office/drawing/2014/main" id="{4A8953FA-4CF3-5391-AB6E-EE5E1B9ED327}"/>
              </a:ext>
            </a:extLst>
          </p:cNvPr>
          <p:cNvSpPr txBox="1"/>
          <p:nvPr/>
        </p:nvSpPr>
        <p:spPr>
          <a:xfrm>
            <a:off x="360217" y="1154277"/>
            <a:ext cx="9947851" cy="646331"/>
          </a:xfrm>
          <a:prstGeom prst="rect">
            <a:avLst/>
          </a:prstGeom>
          <a:noFill/>
        </p:spPr>
        <p:txBody>
          <a:bodyPr wrap="none" rtlCol="0">
            <a:spAutoFit/>
          </a:bodyPr>
          <a:lstStyle/>
          <a:p>
            <a:r>
              <a:rPr lang="en-US" dirty="0"/>
              <a:t>Before we obtain this very important result, we need to refresh/use a few results from complex analysis.</a:t>
            </a:r>
          </a:p>
          <a:p>
            <a:r>
              <a:rPr lang="en-US" dirty="0"/>
              <a:t> </a:t>
            </a:r>
          </a:p>
        </p:txBody>
      </p:sp>
    </p:spTree>
    <p:extLst>
      <p:ext uri="{BB962C8B-B14F-4D97-AF65-F5344CB8AC3E}">
        <p14:creationId xmlns:p14="http://schemas.microsoft.com/office/powerpoint/2010/main" val="49205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0B7216-9D9B-7BA6-757F-F1F498971AEF}"/>
              </a:ext>
            </a:extLst>
          </p:cNvPr>
          <p:cNvSpPr txBox="1">
            <a:spLocks/>
          </p:cNvSpPr>
          <p:nvPr/>
        </p:nvSpPr>
        <p:spPr>
          <a:xfrm>
            <a:off x="360217" y="0"/>
            <a:ext cx="11102439" cy="13389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Complex Analysis refresher 1.</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1544DC9-CC28-1B8B-07E6-0FA40A497917}"/>
                  </a:ext>
                </a:extLst>
              </p:cNvPr>
              <p:cNvSpPr txBox="1"/>
              <p:nvPr/>
            </p:nvSpPr>
            <p:spPr>
              <a:xfrm>
                <a:off x="360217" y="1154277"/>
                <a:ext cx="11983280" cy="923330"/>
              </a:xfrm>
              <a:prstGeom prst="rect">
                <a:avLst/>
              </a:prstGeom>
              <a:noFill/>
            </p:spPr>
            <p:txBody>
              <a:bodyPr wrap="none" rtlCol="0">
                <a:spAutoFit/>
              </a:bodyPr>
              <a:lstStyle/>
              <a:p>
                <a:r>
                  <a:rPr lang="en-US" b="1" dirty="0"/>
                  <a:t>Analytic Functions: </a:t>
                </a:r>
                <a:r>
                  <a:rPr lang="en-US" dirty="0"/>
                  <a:t>An</a:t>
                </a:r>
                <a:r>
                  <a:rPr lang="en-US" b="1" dirty="0"/>
                  <a:t> </a:t>
                </a:r>
                <a:r>
                  <a:rPr lang="en-US" dirty="0"/>
                  <a:t>analytic function is 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that is locally given by a convergent power series. That is, </a:t>
                </a:r>
              </a:p>
              <a:p>
                <a:r>
                  <a:rPr lang="en-US" dirty="0"/>
                  <a:t>if and only if for every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in its domain, its Taylor series about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converges to the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in some neighborhood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a:t>
                </a:r>
              </a:p>
              <a:p>
                <a:r>
                  <a:rPr lang="en-US" dirty="0"/>
                  <a:t>This is stronger than merely being infinitely differentiable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a:t>
                </a:r>
              </a:p>
            </p:txBody>
          </p:sp>
        </mc:Choice>
        <mc:Fallback xmlns="">
          <p:sp>
            <p:nvSpPr>
              <p:cNvPr id="4" name="TextBox 3">
                <a:extLst>
                  <a:ext uri="{FF2B5EF4-FFF2-40B4-BE49-F238E27FC236}">
                    <a16:creationId xmlns:a16="http://schemas.microsoft.com/office/drawing/2014/main" id="{F1544DC9-CC28-1B8B-07E6-0FA40A497917}"/>
                  </a:ext>
                </a:extLst>
              </p:cNvPr>
              <p:cNvSpPr txBox="1">
                <a:spLocks noRot="1" noChangeAspect="1" noMove="1" noResize="1" noEditPoints="1" noAdjustHandles="1" noChangeArrowheads="1" noChangeShapeType="1" noTextEdit="1"/>
              </p:cNvSpPr>
              <p:nvPr/>
            </p:nvSpPr>
            <p:spPr>
              <a:xfrm>
                <a:off x="360217" y="1154277"/>
                <a:ext cx="11983280" cy="923330"/>
              </a:xfrm>
              <a:prstGeom prst="rect">
                <a:avLst/>
              </a:prstGeom>
              <a:blipFill>
                <a:blip r:embed="rId2"/>
                <a:stretch>
                  <a:fillRect l="-423" t="-2703" b="-94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943258E-0879-AF46-650F-CB288247FACD}"/>
              </a:ext>
            </a:extLst>
          </p:cNvPr>
          <p:cNvPicPr>
            <a:picLocks noChangeAspect="1"/>
          </p:cNvPicPr>
          <p:nvPr/>
        </p:nvPicPr>
        <p:blipFill>
          <a:blip r:embed="rId3"/>
          <a:stretch>
            <a:fillRect/>
          </a:stretch>
        </p:blipFill>
        <p:spPr>
          <a:xfrm>
            <a:off x="2302521" y="2396422"/>
            <a:ext cx="6896100" cy="8001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C9824E-CF67-7C8F-2A82-4C9EC7FFE2BB}"/>
                  </a:ext>
                </a:extLst>
              </p:cNvPr>
              <p:cNvSpPr txBox="1"/>
              <p:nvPr/>
            </p:nvSpPr>
            <p:spPr>
              <a:xfrm>
                <a:off x="360217" y="3535136"/>
                <a:ext cx="10780708" cy="2031325"/>
              </a:xfrm>
              <a:prstGeom prst="rect">
                <a:avLst/>
              </a:prstGeom>
              <a:noFill/>
            </p:spPr>
            <p:txBody>
              <a:bodyPr wrap="non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are constant coefficients and the series is convergent to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for </a:t>
                </a:r>
                <a14:m>
                  <m:oMath xmlns:m="http://schemas.openxmlformats.org/officeDocument/2006/math">
                    <m:r>
                      <a:rPr lang="en-US" i="1" dirty="0" smtClean="0">
                        <a:latin typeface="Cambria Math" panose="02040503050406030204" pitchFamily="18" charset="0"/>
                      </a:rPr>
                      <m:t>𝑥</m:t>
                    </m:r>
                  </m:oMath>
                </a14:m>
                <a:r>
                  <a:rPr lang="en-US" dirty="0"/>
                  <a:t> in a neighborhood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a:t>
                </a:r>
              </a:p>
              <a:p>
                <a:endParaRPr lang="en-US" dirty="0"/>
              </a:p>
              <a:p>
                <a:r>
                  <a:rPr lang="en-US" b="1" dirty="0"/>
                  <a:t>Examples:</a:t>
                </a:r>
                <a:endParaRPr lang="en-US" dirty="0"/>
              </a:p>
              <a:p>
                <a:pPr marL="285750" indent="-285750">
                  <a:buFont typeface="Arial" panose="020B0604020202020204" pitchFamily="34" charset="0"/>
                  <a:buChar char="•"/>
                </a:pPr>
                <a:r>
                  <a:rPr lang="en-US" dirty="0"/>
                  <a:t>All polynomials</a:t>
                </a:r>
              </a:p>
              <a:p>
                <a:pPr marL="285750" indent="-285750">
                  <a:buFont typeface="Arial" panose="020B0604020202020204" pitchFamily="34" charset="0"/>
                  <a:buChar char="•"/>
                </a:pPr>
                <a:r>
                  <a:rPr lang="en-US" dirty="0"/>
                  <a:t>The exponential function</a:t>
                </a:r>
              </a:p>
              <a:p>
                <a:pPr marL="285750" indent="-285750">
                  <a:buFont typeface="Arial" panose="020B0604020202020204" pitchFamily="34" charset="0"/>
                  <a:buChar char="•"/>
                </a:pPr>
                <a:r>
                  <a:rPr lang="en-US" dirty="0"/>
                  <a:t>The trigonometric functions, logarithm, and the power functions are analytic on any open set of their domain.</a:t>
                </a:r>
              </a:p>
              <a:p>
                <a:r>
                  <a:rPr lang="en-US" dirty="0"/>
                  <a:t> </a:t>
                </a:r>
              </a:p>
            </p:txBody>
          </p:sp>
        </mc:Choice>
        <mc:Fallback xmlns="">
          <p:sp>
            <p:nvSpPr>
              <p:cNvPr id="7" name="TextBox 6">
                <a:extLst>
                  <a:ext uri="{FF2B5EF4-FFF2-40B4-BE49-F238E27FC236}">
                    <a16:creationId xmlns:a16="http://schemas.microsoft.com/office/drawing/2014/main" id="{C6C9824E-CF67-7C8F-2A82-4C9EC7FFE2BB}"/>
                  </a:ext>
                </a:extLst>
              </p:cNvPr>
              <p:cNvSpPr txBox="1">
                <a:spLocks noRot="1" noChangeAspect="1" noMove="1" noResize="1" noEditPoints="1" noAdjustHandles="1" noChangeArrowheads="1" noChangeShapeType="1" noTextEdit="1"/>
              </p:cNvSpPr>
              <p:nvPr/>
            </p:nvSpPr>
            <p:spPr>
              <a:xfrm>
                <a:off x="360217" y="3535136"/>
                <a:ext cx="10780708" cy="2031325"/>
              </a:xfrm>
              <a:prstGeom prst="rect">
                <a:avLst/>
              </a:prstGeom>
              <a:blipFill>
                <a:blip r:embed="rId4"/>
                <a:stretch>
                  <a:fillRect l="-471" t="-1242"/>
                </a:stretch>
              </a:blipFill>
            </p:spPr>
            <p:txBody>
              <a:bodyPr/>
              <a:lstStyle/>
              <a:p>
                <a:r>
                  <a:rPr lang="en-US">
                    <a:noFill/>
                  </a:rPr>
                  <a:t> </a:t>
                </a:r>
              </a:p>
            </p:txBody>
          </p:sp>
        </mc:Fallback>
      </mc:AlternateContent>
    </p:spTree>
    <p:extLst>
      <p:ext uri="{BB962C8B-B14F-4D97-AF65-F5344CB8AC3E}">
        <p14:creationId xmlns:p14="http://schemas.microsoft.com/office/powerpoint/2010/main" val="1380983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32518</TotalTime>
  <Words>2744</Words>
  <Application>Microsoft Macintosh PowerPoint</Application>
  <PresentationFormat>Widescreen</PresentationFormat>
  <Paragraphs>177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ACaslonPro</vt:lpstr>
      <vt:lpstr>Arial</vt:lpstr>
      <vt:lpstr>Calibri</vt:lpstr>
      <vt:lpstr>Calibri Light</vt:lpstr>
      <vt:lpstr>Cambria Math</vt:lpstr>
      <vt:lpstr>Helvetica</vt:lpstr>
      <vt:lpstr>Tahoma</vt:lpstr>
      <vt:lpstr>Office Theme</vt:lpstr>
      <vt:lpstr>PHYS4260 Quantum Mechanics II Spring 2025 </vt:lpstr>
      <vt:lpstr>Outline</vt:lpstr>
      <vt:lpstr>Re: The rotating wave approximation and I.I. Rabi’s flopping frequency </vt:lpstr>
      <vt:lpstr>PowerPoint Presentation</vt:lpstr>
      <vt:lpstr>PowerPoint Presentation</vt:lpstr>
      <vt:lpstr>PowerPoint Presentation</vt:lpstr>
      <vt:lpstr>Rabi’s flopping frequency applications</vt:lpstr>
      <vt:lpstr>PowerPoint Presentation</vt:lpstr>
      <vt:lpstr>PowerPoint Presentation</vt:lpstr>
      <vt:lpstr>PowerPoint Presentation</vt:lpstr>
      <vt:lpstr>PowerPoint Presentation</vt:lpstr>
      <vt:lpstr>PowerPoint Presentation</vt:lpstr>
      <vt:lpstr>Fermi’s Golden Rule</vt:lpstr>
      <vt:lpstr>Fermi’s Golden Rule</vt:lpstr>
      <vt:lpstr>Fermi’s Golden Rule: normalization integral</vt:lpstr>
      <vt:lpstr>Emission and Absorption of Radiation </vt:lpstr>
      <vt:lpstr>PowerPoint Presentation</vt:lpstr>
      <vt:lpstr>Absorption, Stimulated and Spontaneous Emission</vt:lpstr>
      <vt:lpstr>LASER (Light Amplification by Stimulated Emitted Radiation)</vt:lpstr>
      <vt:lpstr>Spontaneous Emission</vt:lpstr>
      <vt:lpstr>QED</vt:lpstr>
      <vt:lpstr>Incoherent Perturbations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218</cp:revision>
  <dcterms:created xsi:type="dcterms:W3CDTF">2024-01-06T21:01:45Z</dcterms:created>
  <dcterms:modified xsi:type="dcterms:W3CDTF">2025-03-27T20:51:06Z</dcterms:modified>
</cp:coreProperties>
</file>